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iXfHEcQYyHKaMw+RrgjEsabZi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082C4D-3F57-4C1B-A9E6-3466F012C631}">
  <a:tblStyle styleId="{00082C4D-3F57-4C1B-A9E6-3466F012C6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6c691e13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06c691e13c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6c691e13c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6c691e13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06c691e13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c691e13c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c691e13c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06c691e13c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c691e13c_1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6c691e13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6c691e13c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88945bb0a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88945bb0a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88945bb0a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88945bb0a_1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88945bb0a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088945bb0a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6c691e13c_1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6c691e13c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06c691e13c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6c691e13c_1_1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6c691e13c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06c691e13c_1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c691e13c_1_1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6c691e13c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06c691e13c_1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6c691e3c3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6c691e3c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06c691e3c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6c691e3c3_1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6c691e3c3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06c691e3c3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6c691e3c3_1_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6c691e3c3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6c691e3c3_1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88945bb0a_5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88945bb0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088945bb0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88945bb0a_5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88945bb0a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88945bb0a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c691e3c3_1_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c691e3c3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6c691e3c3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88945bb0a_3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88945bb0a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088945bb0a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88945bb0a_3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88945bb0a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88945bb0a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6c691e3c3_1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6c691e3c3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06c691e3c3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b6df33cd_3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03b6df33cd_3_2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3b6df33cd_3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03b6df33cd_3_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db61318c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06db61318c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b6df33cd_3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03b6df33cd_3_1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b6df33cd_3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03b6df33cd_3_3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표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581836" y="2074072"/>
            <a:ext cx="385716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  <a:defRPr b="1"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581836" y="2661152"/>
            <a:ext cx="3392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  <a:defRPr b="1" sz="20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13"/>
          <p:cNvSpPr txBox="1"/>
          <p:nvPr>
            <p:ph idx="2" type="body"/>
          </p:nvPr>
        </p:nvSpPr>
        <p:spPr>
          <a:xfrm>
            <a:off x="581836" y="3010133"/>
            <a:ext cx="317299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  <a:defRPr sz="1000">
                <a:solidFill>
                  <a:srgbClr val="A5A5A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3" type="body"/>
          </p:nvPr>
        </p:nvSpPr>
        <p:spPr>
          <a:xfrm>
            <a:off x="581836" y="4891856"/>
            <a:ext cx="1300316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b="1"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/>
          <p:nvPr/>
        </p:nvSpPr>
        <p:spPr>
          <a:xfrm>
            <a:off x="4756150" y="1639512"/>
            <a:ext cx="4387850" cy="4664075"/>
          </a:xfrm>
          <a:custGeom>
            <a:rect b="b" l="l" r="r" t="t"/>
            <a:pathLst>
              <a:path extrusionOk="0" h="2938" w="2764">
                <a:moveTo>
                  <a:pt x="2182" y="420"/>
                </a:moveTo>
                <a:lnTo>
                  <a:pt x="2182" y="420"/>
                </a:lnTo>
                <a:lnTo>
                  <a:pt x="2182" y="420"/>
                </a:lnTo>
                <a:lnTo>
                  <a:pt x="1454" y="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728" y="420"/>
                </a:lnTo>
                <a:lnTo>
                  <a:pt x="1454" y="840"/>
                </a:lnTo>
                <a:lnTo>
                  <a:pt x="1454" y="840"/>
                </a:lnTo>
                <a:lnTo>
                  <a:pt x="1454" y="1678"/>
                </a:lnTo>
                <a:lnTo>
                  <a:pt x="1454" y="1680"/>
                </a:lnTo>
                <a:lnTo>
                  <a:pt x="1454" y="1680"/>
                </a:lnTo>
                <a:lnTo>
                  <a:pt x="728" y="1260"/>
                </a:lnTo>
                <a:lnTo>
                  <a:pt x="0" y="1680"/>
                </a:lnTo>
                <a:lnTo>
                  <a:pt x="0" y="1680"/>
                </a:lnTo>
                <a:lnTo>
                  <a:pt x="726" y="2098"/>
                </a:lnTo>
                <a:lnTo>
                  <a:pt x="728" y="2098"/>
                </a:lnTo>
                <a:lnTo>
                  <a:pt x="728" y="2938"/>
                </a:lnTo>
                <a:lnTo>
                  <a:pt x="1454" y="2518"/>
                </a:lnTo>
                <a:lnTo>
                  <a:pt x="1454" y="2518"/>
                </a:lnTo>
                <a:lnTo>
                  <a:pt x="1454" y="2518"/>
                </a:lnTo>
                <a:lnTo>
                  <a:pt x="2180" y="2938"/>
                </a:lnTo>
                <a:lnTo>
                  <a:pt x="2182" y="2938"/>
                </a:lnTo>
                <a:lnTo>
                  <a:pt x="2182" y="2098"/>
                </a:lnTo>
                <a:lnTo>
                  <a:pt x="2182" y="2098"/>
                </a:lnTo>
                <a:lnTo>
                  <a:pt x="2764" y="1762"/>
                </a:lnTo>
                <a:lnTo>
                  <a:pt x="2764" y="756"/>
                </a:lnTo>
                <a:lnTo>
                  <a:pt x="2182" y="42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ctr" flip="none" tx="0" sx="70000" ty="0" sy="7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3"/>
          <p:cNvSpPr/>
          <p:nvPr/>
        </p:nvSpPr>
        <p:spPr>
          <a:xfrm>
            <a:off x="8677275" y="2682875"/>
            <a:ext cx="466725" cy="269875"/>
          </a:xfrm>
          <a:custGeom>
            <a:rect b="b" l="l" r="r" t="t"/>
            <a:pathLst>
              <a:path extrusionOk="0" h="170" w="294">
                <a:moveTo>
                  <a:pt x="0" y="0"/>
                </a:moveTo>
                <a:lnTo>
                  <a:pt x="294" y="170"/>
                </a:lnTo>
                <a:lnTo>
                  <a:pt x="294" y="1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3"/>
          <p:cNvSpPr/>
          <p:nvPr/>
        </p:nvSpPr>
        <p:spPr>
          <a:xfrm>
            <a:off x="8918575" y="4292600"/>
            <a:ext cx="225425" cy="130175"/>
          </a:xfrm>
          <a:custGeom>
            <a:rect b="b" l="l" r="r" t="t"/>
            <a:pathLst>
              <a:path extrusionOk="0" h="82" w="142">
                <a:moveTo>
                  <a:pt x="0" y="0"/>
                </a:moveTo>
                <a:lnTo>
                  <a:pt x="142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4765675" y="0"/>
            <a:ext cx="2282825" cy="946150"/>
          </a:xfrm>
          <a:custGeom>
            <a:rect b="b" l="l" r="r" t="t"/>
            <a:pathLst>
              <a:path extrusionOk="0" h="596" w="1438">
                <a:moveTo>
                  <a:pt x="316" y="0"/>
                </a:moveTo>
                <a:lnTo>
                  <a:pt x="0" y="182"/>
                </a:lnTo>
                <a:lnTo>
                  <a:pt x="288" y="348"/>
                </a:lnTo>
                <a:lnTo>
                  <a:pt x="720" y="596"/>
                </a:lnTo>
                <a:lnTo>
                  <a:pt x="1438" y="182"/>
                </a:lnTo>
                <a:lnTo>
                  <a:pt x="1124" y="0"/>
                </a:lnTo>
                <a:lnTo>
                  <a:pt x="3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8223250" y="425450"/>
            <a:ext cx="920750" cy="1851025"/>
          </a:xfrm>
          <a:custGeom>
            <a:rect b="b" l="l" r="r" t="t"/>
            <a:pathLst>
              <a:path extrusionOk="0" h="1166" w="580">
                <a:moveTo>
                  <a:pt x="0" y="336"/>
                </a:moveTo>
                <a:lnTo>
                  <a:pt x="0" y="1166"/>
                </a:lnTo>
                <a:lnTo>
                  <a:pt x="580" y="830"/>
                </a:lnTo>
                <a:lnTo>
                  <a:pt x="580" y="0"/>
                </a:lnTo>
                <a:lnTo>
                  <a:pt x="0" y="3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8220075" y="4422775"/>
            <a:ext cx="923925" cy="1851025"/>
          </a:xfrm>
          <a:custGeom>
            <a:rect b="b" l="l" r="r" t="t"/>
            <a:pathLst>
              <a:path extrusionOk="0" h="1166" w="582">
                <a:moveTo>
                  <a:pt x="0" y="1166"/>
                </a:moveTo>
                <a:lnTo>
                  <a:pt x="470" y="896"/>
                </a:lnTo>
                <a:lnTo>
                  <a:pt x="582" y="830"/>
                </a:lnTo>
                <a:lnTo>
                  <a:pt x="582" y="0"/>
                </a:lnTo>
                <a:lnTo>
                  <a:pt x="0" y="336"/>
                </a:lnTo>
                <a:lnTo>
                  <a:pt x="0" y="1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4746625" y="0"/>
            <a:ext cx="4397375" cy="6858000"/>
          </a:xfrm>
          <a:custGeom>
            <a:rect b="b" l="l" r="r" t="t"/>
            <a:pathLst>
              <a:path extrusionOk="0" h="4320" w="2770">
                <a:moveTo>
                  <a:pt x="2598" y="0"/>
                </a:moveTo>
                <a:lnTo>
                  <a:pt x="2590" y="0"/>
                </a:lnTo>
                <a:lnTo>
                  <a:pt x="1780" y="0"/>
                </a:lnTo>
                <a:lnTo>
                  <a:pt x="1772" y="0"/>
                </a:lnTo>
                <a:lnTo>
                  <a:pt x="1462" y="178"/>
                </a:lnTo>
                <a:lnTo>
                  <a:pt x="1462" y="178"/>
                </a:lnTo>
                <a:lnTo>
                  <a:pt x="1458" y="182"/>
                </a:lnTo>
                <a:lnTo>
                  <a:pt x="1144" y="0"/>
                </a:lnTo>
                <a:lnTo>
                  <a:pt x="1136" y="0"/>
                </a:lnTo>
                <a:lnTo>
                  <a:pt x="326" y="0"/>
                </a:lnTo>
                <a:lnTo>
                  <a:pt x="318" y="0"/>
                </a:lnTo>
                <a:lnTo>
                  <a:pt x="4" y="182"/>
                </a:lnTo>
                <a:lnTo>
                  <a:pt x="0" y="178"/>
                </a:lnTo>
                <a:lnTo>
                  <a:pt x="0" y="184"/>
                </a:lnTo>
                <a:lnTo>
                  <a:pt x="0" y="188"/>
                </a:lnTo>
                <a:lnTo>
                  <a:pt x="0" y="1028"/>
                </a:lnTo>
                <a:lnTo>
                  <a:pt x="724" y="1446"/>
                </a:lnTo>
                <a:lnTo>
                  <a:pt x="722" y="1446"/>
                </a:lnTo>
                <a:lnTo>
                  <a:pt x="726" y="1448"/>
                </a:lnTo>
                <a:lnTo>
                  <a:pt x="726" y="2282"/>
                </a:lnTo>
                <a:lnTo>
                  <a:pt x="4" y="2700"/>
                </a:lnTo>
                <a:lnTo>
                  <a:pt x="0" y="2698"/>
                </a:lnTo>
                <a:lnTo>
                  <a:pt x="0" y="2702"/>
                </a:lnTo>
                <a:lnTo>
                  <a:pt x="0" y="2708"/>
                </a:lnTo>
                <a:lnTo>
                  <a:pt x="0" y="3546"/>
                </a:lnTo>
                <a:lnTo>
                  <a:pt x="722" y="3964"/>
                </a:lnTo>
                <a:lnTo>
                  <a:pt x="722" y="3964"/>
                </a:lnTo>
                <a:lnTo>
                  <a:pt x="726" y="3966"/>
                </a:lnTo>
                <a:lnTo>
                  <a:pt x="726" y="4320"/>
                </a:lnTo>
                <a:lnTo>
                  <a:pt x="730" y="4320"/>
                </a:lnTo>
                <a:lnTo>
                  <a:pt x="1338" y="4320"/>
                </a:lnTo>
                <a:lnTo>
                  <a:pt x="1346" y="4320"/>
                </a:lnTo>
                <a:lnTo>
                  <a:pt x="1354" y="4320"/>
                </a:lnTo>
                <a:lnTo>
                  <a:pt x="1560" y="4320"/>
                </a:lnTo>
                <a:lnTo>
                  <a:pt x="1568" y="4320"/>
                </a:lnTo>
                <a:lnTo>
                  <a:pt x="1576" y="4320"/>
                </a:lnTo>
                <a:lnTo>
                  <a:pt x="2180" y="4320"/>
                </a:lnTo>
                <a:lnTo>
                  <a:pt x="2184" y="4320"/>
                </a:lnTo>
                <a:lnTo>
                  <a:pt x="2184" y="4320"/>
                </a:lnTo>
                <a:lnTo>
                  <a:pt x="2188" y="4320"/>
                </a:lnTo>
                <a:lnTo>
                  <a:pt x="2770" y="4320"/>
                </a:lnTo>
                <a:lnTo>
                  <a:pt x="2770" y="4316"/>
                </a:lnTo>
                <a:lnTo>
                  <a:pt x="2188" y="4316"/>
                </a:lnTo>
                <a:lnTo>
                  <a:pt x="2188" y="3972"/>
                </a:lnTo>
                <a:lnTo>
                  <a:pt x="2770" y="4308"/>
                </a:lnTo>
                <a:lnTo>
                  <a:pt x="2770" y="4302"/>
                </a:lnTo>
                <a:lnTo>
                  <a:pt x="2770" y="4298"/>
                </a:lnTo>
                <a:lnTo>
                  <a:pt x="2746" y="4284"/>
                </a:lnTo>
                <a:lnTo>
                  <a:pt x="2192" y="3964"/>
                </a:lnTo>
                <a:lnTo>
                  <a:pt x="2762" y="3636"/>
                </a:lnTo>
                <a:lnTo>
                  <a:pt x="2770" y="3630"/>
                </a:lnTo>
                <a:lnTo>
                  <a:pt x="2770" y="3630"/>
                </a:lnTo>
                <a:lnTo>
                  <a:pt x="2770" y="3626"/>
                </a:lnTo>
                <a:lnTo>
                  <a:pt x="2770" y="3626"/>
                </a:lnTo>
                <a:lnTo>
                  <a:pt x="2770" y="3622"/>
                </a:lnTo>
                <a:lnTo>
                  <a:pt x="2770" y="3620"/>
                </a:lnTo>
                <a:lnTo>
                  <a:pt x="2658" y="3686"/>
                </a:lnTo>
                <a:lnTo>
                  <a:pt x="2188" y="3956"/>
                </a:lnTo>
                <a:lnTo>
                  <a:pt x="2188" y="3126"/>
                </a:lnTo>
                <a:lnTo>
                  <a:pt x="2770" y="2790"/>
                </a:lnTo>
                <a:lnTo>
                  <a:pt x="2770" y="2786"/>
                </a:lnTo>
                <a:lnTo>
                  <a:pt x="2770" y="2782"/>
                </a:lnTo>
                <a:lnTo>
                  <a:pt x="2672" y="2838"/>
                </a:lnTo>
                <a:lnTo>
                  <a:pt x="2184" y="3120"/>
                </a:lnTo>
                <a:lnTo>
                  <a:pt x="1466" y="2704"/>
                </a:lnTo>
                <a:lnTo>
                  <a:pt x="1892" y="2458"/>
                </a:lnTo>
                <a:lnTo>
                  <a:pt x="2184" y="2290"/>
                </a:lnTo>
                <a:lnTo>
                  <a:pt x="2770" y="2628"/>
                </a:lnTo>
                <a:lnTo>
                  <a:pt x="2770" y="2628"/>
                </a:lnTo>
                <a:lnTo>
                  <a:pt x="2770" y="2624"/>
                </a:lnTo>
                <a:lnTo>
                  <a:pt x="2770" y="2622"/>
                </a:lnTo>
                <a:lnTo>
                  <a:pt x="2770" y="2618"/>
                </a:lnTo>
                <a:lnTo>
                  <a:pt x="2770" y="2618"/>
                </a:lnTo>
                <a:lnTo>
                  <a:pt x="2188" y="2282"/>
                </a:lnTo>
                <a:lnTo>
                  <a:pt x="2188" y="1452"/>
                </a:lnTo>
                <a:lnTo>
                  <a:pt x="2614" y="1698"/>
                </a:lnTo>
                <a:lnTo>
                  <a:pt x="2770" y="1788"/>
                </a:lnTo>
                <a:lnTo>
                  <a:pt x="2770" y="1784"/>
                </a:lnTo>
                <a:lnTo>
                  <a:pt x="2770" y="1778"/>
                </a:lnTo>
                <a:lnTo>
                  <a:pt x="2194" y="1446"/>
                </a:lnTo>
                <a:lnTo>
                  <a:pt x="2770" y="1112"/>
                </a:lnTo>
                <a:lnTo>
                  <a:pt x="2770" y="1112"/>
                </a:lnTo>
                <a:lnTo>
                  <a:pt x="2770" y="1108"/>
                </a:lnTo>
                <a:lnTo>
                  <a:pt x="2770" y="1108"/>
                </a:lnTo>
                <a:lnTo>
                  <a:pt x="2770" y="1104"/>
                </a:lnTo>
                <a:lnTo>
                  <a:pt x="2770" y="1102"/>
                </a:lnTo>
                <a:lnTo>
                  <a:pt x="2190" y="1438"/>
                </a:lnTo>
                <a:lnTo>
                  <a:pt x="2190" y="608"/>
                </a:lnTo>
                <a:lnTo>
                  <a:pt x="2770" y="272"/>
                </a:lnTo>
                <a:lnTo>
                  <a:pt x="2770" y="268"/>
                </a:lnTo>
                <a:lnTo>
                  <a:pt x="2770" y="264"/>
                </a:lnTo>
                <a:lnTo>
                  <a:pt x="2186" y="600"/>
                </a:lnTo>
                <a:lnTo>
                  <a:pt x="1754" y="352"/>
                </a:lnTo>
                <a:lnTo>
                  <a:pt x="1466" y="186"/>
                </a:lnTo>
                <a:lnTo>
                  <a:pt x="1782" y="4"/>
                </a:lnTo>
                <a:lnTo>
                  <a:pt x="2590" y="4"/>
                </a:lnTo>
                <a:lnTo>
                  <a:pt x="2770" y="108"/>
                </a:lnTo>
                <a:lnTo>
                  <a:pt x="2770" y="104"/>
                </a:lnTo>
                <a:lnTo>
                  <a:pt x="2770" y="98"/>
                </a:lnTo>
                <a:lnTo>
                  <a:pt x="2598" y="0"/>
                </a:lnTo>
                <a:close/>
                <a:moveTo>
                  <a:pt x="2176" y="1446"/>
                </a:moveTo>
                <a:lnTo>
                  <a:pt x="1458" y="1860"/>
                </a:lnTo>
                <a:lnTo>
                  <a:pt x="738" y="1446"/>
                </a:lnTo>
                <a:lnTo>
                  <a:pt x="1458" y="1030"/>
                </a:lnTo>
                <a:lnTo>
                  <a:pt x="2176" y="1446"/>
                </a:lnTo>
                <a:close/>
                <a:moveTo>
                  <a:pt x="1454" y="1868"/>
                </a:moveTo>
                <a:lnTo>
                  <a:pt x="1454" y="2698"/>
                </a:lnTo>
                <a:lnTo>
                  <a:pt x="734" y="2282"/>
                </a:lnTo>
                <a:lnTo>
                  <a:pt x="734" y="1452"/>
                </a:lnTo>
                <a:lnTo>
                  <a:pt x="1160" y="1698"/>
                </a:lnTo>
                <a:lnTo>
                  <a:pt x="1454" y="1868"/>
                </a:lnTo>
                <a:close/>
                <a:moveTo>
                  <a:pt x="1454" y="1022"/>
                </a:moveTo>
                <a:lnTo>
                  <a:pt x="1004" y="1284"/>
                </a:lnTo>
                <a:lnTo>
                  <a:pt x="736" y="1438"/>
                </a:lnTo>
                <a:lnTo>
                  <a:pt x="736" y="608"/>
                </a:lnTo>
                <a:lnTo>
                  <a:pt x="798" y="572"/>
                </a:lnTo>
                <a:lnTo>
                  <a:pt x="1454" y="192"/>
                </a:lnTo>
                <a:lnTo>
                  <a:pt x="1454" y="1022"/>
                </a:lnTo>
                <a:close/>
                <a:moveTo>
                  <a:pt x="328" y="4"/>
                </a:moveTo>
                <a:lnTo>
                  <a:pt x="1136" y="4"/>
                </a:lnTo>
                <a:lnTo>
                  <a:pt x="1450" y="186"/>
                </a:lnTo>
                <a:lnTo>
                  <a:pt x="732" y="600"/>
                </a:lnTo>
                <a:lnTo>
                  <a:pt x="732" y="600"/>
                </a:lnTo>
                <a:lnTo>
                  <a:pt x="300" y="352"/>
                </a:lnTo>
                <a:lnTo>
                  <a:pt x="12" y="186"/>
                </a:lnTo>
                <a:lnTo>
                  <a:pt x="328" y="4"/>
                </a:lnTo>
                <a:close/>
                <a:moveTo>
                  <a:pt x="8" y="1022"/>
                </a:moveTo>
                <a:lnTo>
                  <a:pt x="8" y="192"/>
                </a:lnTo>
                <a:lnTo>
                  <a:pt x="436" y="440"/>
                </a:lnTo>
                <a:lnTo>
                  <a:pt x="728" y="608"/>
                </a:lnTo>
                <a:lnTo>
                  <a:pt x="728" y="1438"/>
                </a:lnTo>
                <a:lnTo>
                  <a:pt x="8" y="1022"/>
                </a:lnTo>
                <a:close/>
                <a:moveTo>
                  <a:pt x="726" y="3958"/>
                </a:moveTo>
                <a:lnTo>
                  <a:pt x="8" y="3542"/>
                </a:lnTo>
                <a:lnTo>
                  <a:pt x="8" y="2712"/>
                </a:lnTo>
                <a:lnTo>
                  <a:pt x="150" y="2794"/>
                </a:lnTo>
                <a:lnTo>
                  <a:pt x="726" y="3126"/>
                </a:lnTo>
                <a:lnTo>
                  <a:pt x="726" y="3958"/>
                </a:lnTo>
                <a:close/>
                <a:moveTo>
                  <a:pt x="12" y="2704"/>
                </a:moveTo>
                <a:lnTo>
                  <a:pt x="730" y="2290"/>
                </a:lnTo>
                <a:lnTo>
                  <a:pt x="1450" y="2704"/>
                </a:lnTo>
                <a:lnTo>
                  <a:pt x="1218" y="2838"/>
                </a:lnTo>
                <a:lnTo>
                  <a:pt x="730" y="3120"/>
                </a:lnTo>
                <a:lnTo>
                  <a:pt x="12" y="2704"/>
                </a:lnTo>
                <a:close/>
                <a:moveTo>
                  <a:pt x="1454" y="2712"/>
                </a:moveTo>
                <a:lnTo>
                  <a:pt x="1454" y="3542"/>
                </a:lnTo>
                <a:lnTo>
                  <a:pt x="948" y="3834"/>
                </a:lnTo>
                <a:lnTo>
                  <a:pt x="734" y="3956"/>
                </a:lnTo>
                <a:lnTo>
                  <a:pt x="734" y="3126"/>
                </a:lnTo>
                <a:lnTo>
                  <a:pt x="1454" y="2712"/>
                </a:lnTo>
                <a:close/>
                <a:moveTo>
                  <a:pt x="734" y="4316"/>
                </a:moveTo>
                <a:lnTo>
                  <a:pt x="734" y="3972"/>
                </a:lnTo>
                <a:lnTo>
                  <a:pt x="1330" y="4316"/>
                </a:lnTo>
                <a:lnTo>
                  <a:pt x="734" y="4316"/>
                </a:lnTo>
                <a:close/>
                <a:moveTo>
                  <a:pt x="1566" y="4316"/>
                </a:moveTo>
                <a:lnTo>
                  <a:pt x="1346" y="4316"/>
                </a:lnTo>
                <a:lnTo>
                  <a:pt x="1292" y="4284"/>
                </a:lnTo>
                <a:lnTo>
                  <a:pt x="738" y="3964"/>
                </a:lnTo>
                <a:lnTo>
                  <a:pt x="1306" y="3636"/>
                </a:lnTo>
                <a:lnTo>
                  <a:pt x="1456" y="3550"/>
                </a:lnTo>
                <a:lnTo>
                  <a:pt x="2176" y="3964"/>
                </a:lnTo>
                <a:lnTo>
                  <a:pt x="1566" y="4316"/>
                </a:lnTo>
                <a:close/>
                <a:moveTo>
                  <a:pt x="2180" y="4316"/>
                </a:moveTo>
                <a:lnTo>
                  <a:pt x="1582" y="4316"/>
                </a:lnTo>
                <a:lnTo>
                  <a:pt x="2180" y="3972"/>
                </a:lnTo>
                <a:lnTo>
                  <a:pt x="2180" y="4316"/>
                </a:lnTo>
                <a:close/>
                <a:moveTo>
                  <a:pt x="2180" y="3126"/>
                </a:moveTo>
                <a:lnTo>
                  <a:pt x="2180" y="3958"/>
                </a:lnTo>
                <a:lnTo>
                  <a:pt x="1462" y="3542"/>
                </a:lnTo>
                <a:lnTo>
                  <a:pt x="1462" y="2712"/>
                </a:lnTo>
                <a:lnTo>
                  <a:pt x="2180" y="3126"/>
                </a:lnTo>
                <a:close/>
                <a:moveTo>
                  <a:pt x="2180" y="2282"/>
                </a:moveTo>
                <a:lnTo>
                  <a:pt x="1462" y="2698"/>
                </a:lnTo>
                <a:lnTo>
                  <a:pt x="1462" y="1868"/>
                </a:lnTo>
                <a:lnTo>
                  <a:pt x="1482" y="1856"/>
                </a:lnTo>
                <a:lnTo>
                  <a:pt x="2180" y="1452"/>
                </a:lnTo>
                <a:lnTo>
                  <a:pt x="2180" y="2282"/>
                </a:lnTo>
                <a:close/>
                <a:moveTo>
                  <a:pt x="1892" y="440"/>
                </a:moveTo>
                <a:lnTo>
                  <a:pt x="2182" y="608"/>
                </a:lnTo>
                <a:lnTo>
                  <a:pt x="2182" y="1438"/>
                </a:lnTo>
                <a:lnTo>
                  <a:pt x="1462" y="1022"/>
                </a:lnTo>
                <a:lnTo>
                  <a:pt x="1462" y="192"/>
                </a:lnTo>
                <a:lnTo>
                  <a:pt x="1892" y="4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/>
          <p:nvPr/>
        </p:nvSpPr>
        <p:spPr>
          <a:xfrm>
            <a:off x="0" y="0"/>
            <a:ext cx="739833" cy="1051211"/>
          </a:xfrm>
          <a:custGeom>
            <a:rect b="b" l="l" r="r" t="t"/>
            <a:pathLst>
              <a:path extrusionOk="0" h="844" w="59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14"/>
          <p:cNvSpPr txBox="1"/>
          <p:nvPr>
            <p:ph type="title"/>
          </p:nvPr>
        </p:nvSpPr>
        <p:spPr>
          <a:xfrm>
            <a:off x="399011" y="365126"/>
            <a:ext cx="8024896" cy="677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  <a:defRPr b="1" sz="3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423907" y="6356351"/>
            <a:ext cx="4520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437418" y="6356351"/>
            <a:ext cx="4384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ctrTitle"/>
          </p:nvPr>
        </p:nvSpPr>
        <p:spPr>
          <a:xfrm>
            <a:off x="104071" y="1930775"/>
            <a:ext cx="6132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ko-KR"/>
              <a:t>K-means를 활용한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ko-KR"/>
              <a:t>노래리스트 추천 프로젝트</a:t>
            </a:r>
            <a:endParaRPr/>
          </a:p>
        </p:txBody>
      </p:sp>
      <p:sp>
        <p:nvSpPr>
          <p:cNvPr id="42" name="Google Shape;42;p1"/>
          <p:cNvSpPr txBox="1"/>
          <p:nvPr>
            <p:ph idx="1" type="subTitle"/>
          </p:nvPr>
        </p:nvSpPr>
        <p:spPr>
          <a:xfrm>
            <a:off x="417936" y="4565358"/>
            <a:ext cx="33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기계학습 10조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" name="Google Shape;43;p1"/>
          <p:cNvGrpSpPr/>
          <p:nvPr/>
        </p:nvGrpSpPr>
        <p:grpSpPr>
          <a:xfrm>
            <a:off x="2420575" y="1493518"/>
            <a:ext cx="302400" cy="347801"/>
            <a:chOff x="3546475" y="2409825"/>
            <a:chExt cx="3552825" cy="4086225"/>
          </a:xfrm>
        </p:grpSpPr>
        <p:sp>
          <p:nvSpPr>
            <p:cNvPr id="44" name="Google Shape;44;p1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417936" y="4934658"/>
            <a:ext cx="339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고명주(팀장)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고유진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김정수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ko-KR">
                <a:solidFill>
                  <a:schemeClr val="dk1"/>
                </a:solidFill>
              </a:rPr>
              <a:t>노규민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6c691e13c_0_44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106c691e13c_0_44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데이터 출처 및 전 처리 과정</a:t>
            </a:r>
            <a:endParaRPr/>
          </a:p>
        </p:txBody>
      </p:sp>
      <p:sp>
        <p:nvSpPr>
          <p:cNvPr id="218" name="Google Shape;218;g106c691e13c_0_44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19" name="Google Shape;219;g106c691e13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00" y="1779950"/>
            <a:ext cx="8235899" cy="9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06c691e13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5" y="3023875"/>
            <a:ext cx="8235899" cy="1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06c691e13c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00" y="4445075"/>
            <a:ext cx="8235900" cy="1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06c691e13c_0_44"/>
          <p:cNvSpPr txBox="1"/>
          <p:nvPr/>
        </p:nvSpPr>
        <p:spPr>
          <a:xfrm>
            <a:off x="399000" y="1042225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log 처리 및 NAN값 제거-최종 데이터풀 구축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c691e13c_1_0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형성 - 13 variables </a:t>
            </a:r>
            <a:endParaRPr/>
          </a:p>
        </p:txBody>
      </p:sp>
      <p:sp>
        <p:nvSpPr>
          <p:cNvPr id="229" name="Google Shape;229;g106c691e13c_1_0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0" name="Google Shape;230;g106c691e13c_1_0"/>
          <p:cNvSpPr txBox="1"/>
          <p:nvPr/>
        </p:nvSpPr>
        <p:spPr>
          <a:xfrm>
            <a:off x="399000" y="1042225"/>
            <a:ext cx="297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데이터셋의 전체 변수 13개를 제거 없이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그대로 사용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g106c691e13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2185188"/>
            <a:ext cx="279082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06c691e13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575" y="1442425"/>
            <a:ext cx="4566050" cy="7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06c691e13c_1_0"/>
          <p:cNvSpPr txBox="1"/>
          <p:nvPr/>
        </p:nvSpPr>
        <p:spPr>
          <a:xfrm>
            <a:off x="3873250" y="2239125"/>
            <a:ext cx="50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엘보 방법으로 클러스터 개수 k 선택 함수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106c691e13c_1_0"/>
          <p:cNvSpPr txBox="1"/>
          <p:nvPr/>
        </p:nvSpPr>
        <p:spPr>
          <a:xfrm>
            <a:off x="3873250" y="1042225"/>
            <a:ext cx="42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K-평균 군집화 모형 구축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g106c691e13c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3250" y="2639325"/>
            <a:ext cx="3851958" cy="40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c691e13c_1_9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42" name="Google Shape;242;g106c691e13c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75" y="1442450"/>
            <a:ext cx="4361975" cy="42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06c691e13c_1_9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형성 - 13 variables </a:t>
            </a:r>
            <a:endParaRPr/>
          </a:p>
        </p:txBody>
      </p:sp>
      <p:sp>
        <p:nvSpPr>
          <p:cNvPr id="244" name="Google Shape;244;g106c691e13c_1_9"/>
          <p:cNvSpPr txBox="1"/>
          <p:nvPr/>
        </p:nvSpPr>
        <p:spPr>
          <a:xfrm>
            <a:off x="472725" y="985450"/>
            <a:ext cx="68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실루엣 계수</a:t>
            </a: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방법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g106c691e13c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600" y="1596575"/>
            <a:ext cx="3496576" cy="28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06c691e13c_1_9"/>
          <p:cNvSpPr txBox="1"/>
          <p:nvPr/>
        </p:nvSpPr>
        <p:spPr>
          <a:xfrm>
            <a:off x="4726050" y="1196375"/>
            <a:ext cx="37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클러스터 비중 시각화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106c691e13c_1_9"/>
          <p:cNvSpPr txBox="1"/>
          <p:nvPr/>
        </p:nvSpPr>
        <p:spPr>
          <a:xfrm>
            <a:off x="4726050" y="4633600"/>
            <a:ext cx="25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실루엣 계수 도표화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g106c691e13c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5700" y="5120673"/>
            <a:ext cx="2798699" cy="14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06c691e13c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0621" y="4977025"/>
            <a:ext cx="2495679" cy="16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c691e13c_1_16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6" name="Google Shape;256;g106c691e13c_1_16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 - 13 variables</a:t>
            </a:r>
            <a:endParaRPr/>
          </a:p>
        </p:txBody>
      </p:sp>
      <p:pic>
        <p:nvPicPr>
          <p:cNvPr id="257" name="Google Shape;257;g106c691e13c_1_16"/>
          <p:cNvPicPr preferRelativeResize="0"/>
          <p:nvPr/>
        </p:nvPicPr>
        <p:blipFill rotWithShape="1">
          <a:blip r:embed="rId3">
            <a:alphaModFix/>
          </a:blip>
          <a:srcRect b="0" l="0" r="0" t="8950"/>
          <a:stretch/>
        </p:blipFill>
        <p:spPr>
          <a:xfrm>
            <a:off x="253725" y="1907950"/>
            <a:ext cx="3720625" cy="260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06c691e13c_1_16"/>
          <p:cNvSpPr txBox="1"/>
          <p:nvPr/>
        </p:nvSpPr>
        <p:spPr>
          <a:xfrm>
            <a:off x="253725" y="1199950"/>
            <a:ext cx="41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스캐터플롯(산점도) 구하기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g106c691e13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350" y="1917775"/>
            <a:ext cx="2526425" cy="398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06c691e13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773" y="1907950"/>
            <a:ext cx="2526425" cy="39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88945bb0a_1_9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7" name="Google Shape;267;g1088945bb0a_1_9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 - 13 variables</a:t>
            </a:r>
            <a:endParaRPr/>
          </a:p>
        </p:txBody>
      </p:sp>
      <p:sp>
        <p:nvSpPr>
          <p:cNvPr id="268" name="Google Shape;268;g1088945bb0a_1_9"/>
          <p:cNvSpPr txBox="1"/>
          <p:nvPr/>
        </p:nvSpPr>
        <p:spPr>
          <a:xfrm>
            <a:off x="399000" y="1042225"/>
            <a:ext cx="4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g1088945bb0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00" y="1493900"/>
            <a:ext cx="5158586" cy="511077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088945bb0a_1_9"/>
          <p:cNvSpPr txBox="1"/>
          <p:nvPr/>
        </p:nvSpPr>
        <p:spPr>
          <a:xfrm>
            <a:off x="1832200" y="257632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popularity        acousticness        danceability     duration_ms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1088945bb0a_1_9"/>
          <p:cNvSpPr txBox="1"/>
          <p:nvPr/>
        </p:nvSpPr>
        <p:spPr>
          <a:xfrm>
            <a:off x="1832200" y="421767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           instrumentalness   mode, key        speechiness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088945bb0a_1_9"/>
          <p:cNvSpPr txBox="1"/>
          <p:nvPr/>
        </p:nvSpPr>
        <p:spPr>
          <a:xfrm>
            <a:off x="1832200" y="595367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liveness             loudness             valence              tempo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1088945bb0a_1_9"/>
          <p:cNvSpPr txBox="1"/>
          <p:nvPr/>
        </p:nvSpPr>
        <p:spPr>
          <a:xfrm>
            <a:off x="399000" y="1042225"/>
            <a:ext cx="4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골라내기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88945bb0a_1_27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0" name="Google Shape;280;g1088945bb0a_1_27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 - 13 variables</a:t>
            </a:r>
            <a:endParaRPr/>
          </a:p>
        </p:txBody>
      </p:sp>
      <p:sp>
        <p:nvSpPr>
          <p:cNvPr id="281" name="Google Shape;281;g1088945bb0a_1_27"/>
          <p:cNvSpPr txBox="1"/>
          <p:nvPr/>
        </p:nvSpPr>
        <p:spPr>
          <a:xfrm>
            <a:off x="399000" y="1042225"/>
            <a:ext cx="44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골라내기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g1088945bb0a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00" y="1493900"/>
            <a:ext cx="5158586" cy="511077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088945bb0a_1_27"/>
          <p:cNvSpPr txBox="1"/>
          <p:nvPr/>
        </p:nvSpPr>
        <p:spPr>
          <a:xfrm>
            <a:off x="1832200" y="257632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popularity        acousticness        danceability     duration_ms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088945bb0a_1_27"/>
          <p:cNvSpPr txBox="1"/>
          <p:nvPr/>
        </p:nvSpPr>
        <p:spPr>
          <a:xfrm>
            <a:off x="1832200" y="421767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           instrumentalness   mode, key        speechiness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088945bb0a_1_27"/>
          <p:cNvSpPr txBox="1"/>
          <p:nvPr/>
        </p:nvSpPr>
        <p:spPr>
          <a:xfrm>
            <a:off x="1832200" y="5953675"/>
            <a:ext cx="583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liveness             loudness             valence              tempo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6" name="Google Shape;286;g1088945bb0a_1_27"/>
          <p:cNvCxnSpPr/>
          <p:nvPr/>
        </p:nvCxnSpPr>
        <p:spPr>
          <a:xfrm flipH="1">
            <a:off x="1868525" y="175492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g1088945bb0a_1_27"/>
          <p:cNvCxnSpPr/>
          <p:nvPr/>
        </p:nvCxnSpPr>
        <p:spPr>
          <a:xfrm flipH="1">
            <a:off x="5426850" y="168592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1088945bb0a_1_27"/>
          <p:cNvCxnSpPr/>
          <p:nvPr/>
        </p:nvCxnSpPr>
        <p:spPr>
          <a:xfrm flipH="1">
            <a:off x="3036700" y="323472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1088945bb0a_1_27"/>
          <p:cNvCxnSpPr/>
          <p:nvPr/>
        </p:nvCxnSpPr>
        <p:spPr>
          <a:xfrm flipH="1">
            <a:off x="4311100" y="327737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1088945bb0a_1_27"/>
          <p:cNvCxnSpPr/>
          <p:nvPr/>
        </p:nvCxnSpPr>
        <p:spPr>
          <a:xfrm flipH="1">
            <a:off x="5537050" y="327737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1088945bb0a_1_27"/>
          <p:cNvCxnSpPr/>
          <p:nvPr/>
        </p:nvCxnSpPr>
        <p:spPr>
          <a:xfrm flipH="1">
            <a:off x="1868525" y="4989100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g1088945bb0a_1_27"/>
          <p:cNvCxnSpPr/>
          <p:nvPr/>
        </p:nvCxnSpPr>
        <p:spPr>
          <a:xfrm flipH="1">
            <a:off x="4359225" y="501532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g1088945bb0a_1_27"/>
          <p:cNvCxnSpPr/>
          <p:nvPr/>
        </p:nvCxnSpPr>
        <p:spPr>
          <a:xfrm flipH="1">
            <a:off x="5585500" y="5063275"/>
            <a:ext cx="1274400" cy="116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c691e13c_1_94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0" name="Google Shape;300;g106c691e13c_1_94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 - 4 variables</a:t>
            </a:r>
            <a:endParaRPr/>
          </a:p>
        </p:txBody>
      </p:sp>
      <p:sp>
        <p:nvSpPr>
          <p:cNvPr id="301" name="Google Shape;301;g106c691e13c_1_94"/>
          <p:cNvSpPr txBox="1"/>
          <p:nvPr/>
        </p:nvSpPr>
        <p:spPr>
          <a:xfrm>
            <a:off x="399000" y="966525"/>
            <a:ext cx="85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 산점도를 얻기 위해 </a:t>
            </a: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음악 분위기와 직결되는 4개의 변수만 남김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g106c691e13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825"/>
            <a:ext cx="8839201" cy="15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06c691e13c_1_94"/>
          <p:cNvSpPr txBox="1"/>
          <p:nvPr/>
        </p:nvSpPr>
        <p:spPr>
          <a:xfrm>
            <a:off x="399000" y="3483950"/>
            <a:ext cx="439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엘보 방법으로 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 개수 k 선택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106c691e13c_1_94"/>
          <p:cNvSpPr txBox="1"/>
          <p:nvPr/>
        </p:nvSpPr>
        <p:spPr>
          <a:xfrm>
            <a:off x="4956075" y="3483950"/>
            <a:ext cx="332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실루엣 계수를 통한 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 개수 k 선택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5" name="Google Shape;305;g106c691e13c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54475"/>
            <a:ext cx="3647876" cy="23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6c691e13c_1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301" y="4254475"/>
            <a:ext cx="3502160" cy="23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6c691e13c_1_104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3" name="Google Shape;313;g106c691e13c_1_104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 - 4 variables</a:t>
            </a:r>
            <a:endParaRPr/>
          </a:p>
        </p:txBody>
      </p:sp>
      <p:sp>
        <p:nvSpPr>
          <p:cNvPr id="314" name="Google Shape;314;g106c691e13c_1_104"/>
          <p:cNvSpPr txBox="1"/>
          <p:nvPr/>
        </p:nvSpPr>
        <p:spPr>
          <a:xfrm>
            <a:off x="399000" y="1042225"/>
            <a:ext cx="25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스캐터 플롯(산점도)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g106c691e13c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" y="1442425"/>
            <a:ext cx="3087598" cy="50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06c691e13c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699" y="1442425"/>
            <a:ext cx="3042343" cy="50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06c691e13c_1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50" y="1442425"/>
            <a:ext cx="2943824" cy="498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c691e13c_1_125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4" name="Google Shape;324;g106c691e13c_1_125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 형성</a:t>
            </a:r>
            <a:endParaRPr sz="1650"/>
          </a:p>
        </p:txBody>
      </p:sp>
      <p:sp>
        <p:nvSpPr>
          <p:cNvPr id="325" name="Google Shape;325;g106c691e13c_1_125"/>
          <p:cNvSpPr txBox="1"/>
          <p:nvPr/>
        </p:nvSpPr>
        <p:spPr>
          <a:xfrm>
            <a:off x="313650" y="1042225"/>
            <a:ext cx="8195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4개(acousticness, danceability, energy, loudness) 사용 시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산점도에서 경계가 잘 구분되기 때문에 해당 변수 4개로 결정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또한, 이 경우 클러스터 개수를 몇 개로 해야할 지 고민함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엘보 방법, 실루엣 계수, 산점도를 모두 고려하여 클러스터 개수가 3개/4개일 때가 분류에 적합하다 판단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6" name="Google Shape;326;g106c691e13c_1_125"/>
          <p:cNvPicPr preferRelativeResize="0"/>
          <p:nvPr/>
        </p:nvPicPr>
        <p:blipFill rotWithShape="1">
          <a:blip r:embed="rId3">
            <a:alphaModFix/>
          </a:blip>
          <a:srcRect b="50217" l="0" r="0" t="8043"/>
          <a:stretch/>
        </p:blipFill>
        <p:spPr>
          <a:xfrm>
            <a:off x="191750" y="4946600"/>
            <a:ext cx="2194982" cy="17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06c691e13c_1_125"/>
          <p:cNvPicPr preferRelativeResize="0"/>
          <p:nvPr/>
        </p:nvPicPr>
        <p:blipFill rotWithShape="1">
          <a:blip r:embed="rId3">
            <a:alphaModFix/>
          </a:blip>
          <a:srcRect b="0" l="0" r="0" t="58624"/>
          <a:stretch/>
        </p:blipFill>
        <p:spPr>
          <a:xfrm>
            <a:off x="2386725" y="5002200"/>
            <a:ext cx="2329692" cy="17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06c691e13c_1_125"/>
          <p:cNvSpPr txBox="1"/>
          <p:nvPr/>
        </p:nvSpPr>
        <p:spPr>
          <a:xfrm>
            <a:off x="313649" y="4561900"/>
            <a:ext cx="57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▲엘보 방법과 실루엣 계수 방법 시 k값 적합도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9" name="Google Shape;329;g106c691e13c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50" y="2989975"/>
            <a:ext cx="5143724" cy="15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06c691e13c_1_125"/>
          <p:cNvSpPr txBox="1"/>
          <p:nvPr/>
        </p:nvSpPr>
        <p:spPr>
          <a:xfrm>
            <a:off x="4644900" y="5032750"/>
            <a:ext cx="1790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◀</a:t>
            </a: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 3/4개일때 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클러스터 비중 시각화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산점도▶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g106c691e13c_1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877" y="2765150"/>
            <a:ext cx="2459674" cy="39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c691e3c3_1_0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8" name="Google Shape;338;g106c691e3c3_1_0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클러스터링으로 도출하는 추천 </a:t>
            </a:r>
            <a:r>
              <a:rPr lang="ko-KR"/>
              <a:t>플레이리스트</a:t>
            </a:r>
            <a:endParaRPr/>
          </a:p>
        </p:txBody>
      </p:sp>
      <p:pic>
        <p:nvPicPr>
          <p:cNvPr id="339" name="Google Shape;339;g106c691e3c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25" y="2281650"/>
            <a:ext cx="7056350" cy="40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06c691e3c3_1_0"/>
          <p:cNvSpPr txBox="1"/>
          <p:nvPr/>
        </p:nvSpPr>
        <p:spPr>
          <a:xfrm>
            <a:off x="477450" y="1042225"/>
            <a:ext cx="786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n_clusters = 3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3개의 새로운 “장르”로 클러스터링을 한 뒤 각 클러스터의 특성을 나타내는 라벨을 지정함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idx="12" type="sldNum"/>
          </p:nvPr>
        </p:nvSpPr>
        <p:spPr>
          <a:xfrm>
            <a:off x="8423907" y="6356351"/>
            <a:ext cx="4520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54" name="Google Shape;54;p2"/>
          <p:cNvGrpSpPr/>
          <p:nvPr/>
        </p:nvGrpSpPr>
        <p:grpSpPr>
          <a:xfrm>
            <a:off x="1391649" y="1515363"/>
            <a:ext cx="209261" cy="187966"/>
            <a:chOff x="3546475" y="2409825"/>
            <a:chExt cx="3552825" cy="4086225"/>
          </a:xfrm>
        </p:grpSpPr>
        <p:sp>
          <p:nvSpPr>
            <p:cNvPr id="55" name="Google Shape;55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0" y="0"/>
            <a:ext cx="739833" cy="1051211"/>
          </a:xfrm>
          <a:custGeom>
            <a:rect b="b" l="l" r="r" t="t"/>
            <a:pathLst>
              <a:path extrusionOk="0" h="844" w="594">
                <a:moveTo>
                  <a:pt x="174" y="844"/>
                </a:moveTo>
                <a:lnTo>
                  <a:pt x="178" y="840"/>
                </a:lnTo>
                <a:lnTo>
                  <a:pt x="182" y="844"/>
                </a:lnTo>
                <a:lnTo>
                  <a:pt x="182" y="838"/>
                </a:lnTo>
                <a:lnTo>
                  <a:pt x="588" y="604"/>
                </a:lnTo>
                <a:lnTo>
                  <a:pt x="590" y="604"/>
                </a:lnTo>
                <a:lnTo>
                  <a:pt x="590" y="134"/>
                </a:lnTo>
                <a:lnTo>
                  <a:pt x="594" y="132"/>
                </a:lnTo>
                <a:lnTo>
                  <a:pt x="590" y="130"/>
                </a:lnTo>
                <a:lnTo>
                  <a:pt x="590" y="124"/>
                </a:lnTo>
                <a:lnTo>
                  <a:pt x="586" y="128"/>
                </a:lnTo>
                <a:lnTo>
                  <a:pt x="366" y="0"/>
                </a:lnTo>
                <a:lnTo>
                  <a:pt x="350" y="0"/>
                </a:lnTo>
                <a:lnTo>
                  <a:pt x="578" y="132"/>
                </a:lnTo>
                <a:lnTo>
                  <a:pt x="560" y="142"/>
                </a:lnTo>
                <a:lnTo>
                  <a:pt x="178" y="362"/>
                </a:lnTo>
                <a:lnTo>
                  <a:pt x="0" y="260"/>
                </a:lnTo>
                <a:lnTo>
                  <a:pt x="0" y="738"/>
                </a:lnTo>
                <a:lnTo>
                  <a:pt x="174" y="838"/>
                </a:lnTo>
                <a:lnTo>
                  <a:pt x="174" y="844"/>
                </a:lnTo>
                <a:close/>
                <a:moveTo>
                  <a:pt x="182" y="368"/>
                </a:moveTo>
                <a:lnTo>
                  <a:pt x="582" y="138"/>
                </a:lnTo>
                <a:lnTo>
                  <a:pt x="582" y="600"/>
                </a:lnTo>
                <a:lnTo>
                  <a:pt x="182" y="830"/>
                </a:lnTo>
                <a:lnTo>
                  <a:pt x="182" y="3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2"/>
          <p:cNvSpPr txBox="1"/>
          <p:nvPr>
            <p:ph type="title"/>
          </p:nvPr>
        </p:nvSpPr>
        <p:spPr>
          <a:xfrm>
            <a:off x="1391637" y="580984"/>
            <a:ext cx="8024896" cy="677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61" name="Google Shape;61;p2"/>
          <p:cNvSpPr txBox="1"/>
          <p:nvPr/>
        </p:nvSpPr>
        <p:spPr>
          <a:xfrm>
            <a:off x="1741155" y="1466150"/>
            <a:ext cx="233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주제선정 계기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2"/>
          <p:cNvGrpSpPr/>
          <p:nvPr/>
        </p:nvGrpSpPr>
        <p:grpSpPr>
          <a:xfrm>
            <a:off x="1391649" y="2118790"/>
            <a:ext cx="209261" cy="187966"/>
            <a:chOff x="3546475" y="2409825"/>
            <a:chExt cx="3552825" cy="4086225"/>
          </a:xfrm>
        </p:grpSpPr>
        <p:sp>
          <p:nvSpPr>
            <p:cNvPr id="63" name="Google Shape;63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" name="Google Shape;67;p2"/>
          <p:cNvSpPr txBox="1"/>
          <p:nvPr/>
        </p:nvSpPr>
        <p:spPr>
          <a:xfrm>
            <a:off x="1741147" y="2069575"/>
            <a:ext cx="316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과정-코드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" name="Google Shape;68;p2"/>
          <p:cNvGrpSpPr/>
          <p:nvPr/>
        </p:nvGrpSpPr>
        <p:grpSpPr>
          <a:xfrm>
            <a:off x="1391649" y="2821114"/>
            <a:ext cx="209261" cy="187966"/>
            <a:chOff x="3546475" y="2409825"/>
            <a:chExt cx="3552825" cy="4086225"/>
          </a:xfrm>
        </p:grpSpPr>
        <p:sp>
          <p:nvSpPr>
            <p:cNvPr id="69" name="Google Shape;69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" name="Google Shape;73;p2"/>
          <p:cNvSpPr txBox="1"/>
          <p:nvPr/>
        </p:nvSpPr>
        <p:spPr>
          <a:xfrm>
            <a:off x="1741139" y="2722217"/>
            <a:ext cx="19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 형성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1391649" y="3424541"/>
            <a:ext cx="209261" cy="187966"/>
            <a:chOff x="3546475" y="2409825"/>
            <a:chExt cx="3552825" cy="4086225"/>
          </a:xfrm>
        </p:grpSpPr>
        <p:sp>
          <p:nvSpPr>
            <p:cNvPr id="75" name="Google Shape;75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" name="Google Shape;79;p2"/>
          <p:cNvSpPr txBox="1"/>
          <p:nvPr/>
        </p:nvSpPr>
        <p:spPr>
          <a:xfrm>
            <a:off x="1741139" y="3375319"/>
            <a:ext cx="26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 재정의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" name="Google Shape;80;p2"/>
          <p:cNvGrpSpPr/>
          <p:nvPr/>
        </p:nvGrpSpPr>
        <p:grpSpPr>
          <a:xfrm>
            <a:off x="1391649" y="4078173"/>
            <a:ext cx="209261" cy="187966"/>
            <a:chOff x="3546475" y="2409825"/>
            <a:chExt cx="3552825" cy="4086225"/>
          </a:xfrm>
        </p:grpSpPr>
        <p:sp>
          <p:nvSpPr>
            <p:cNvPr id="81" name="Google Shape;81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5" name="Google Shape;85;p2"/>
          <p:cNvSpPr txBox="1"/>
          <p:nvPr/>
        </p:nvSpPr>
        <p:spPr>
          <a:xfrm>
            <a:off x="1741139" y="4028951"/>
            <a:ext cx="26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알고리즘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1741149" y="4727675"/>
            <a:ext cx="45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b="1"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" name="Google Shape;88;p2"/>
          <p:cNvGrpSpPr/>
          <p:nvPr/>
        </p:nvGrpSpPr>
        <p:grpSpPr>
          <a:xfrm>
            <a:off x="1391649" y="4797873"/>
            <a:ext cx="209261" cy="187966"/>
            <a:chOff x="3546475" y="2409825"/>
            <a:chExt cx="3552825" cy="4086225"/>
          </a:xfrm>
        </p:grpSpPr>
        <p:sp>
          <p:nvSpPr>
            <p:cNvPr id="89" name="Google Shape;89;p2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6c691e3c3_1_22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재정의(</a:t>
            </a:r>
            <a:r>
              <a:rPr lang="ko-KR"/>
              <a:t>n_clusters = 3)</a:t>
            </a:r>
            <a:endParaRPr/>
          </a:p>
        </p:txBody>
      </p:sp>
      <p:sp>
        <p:nvSpPr>
          <p:cNvPr id="347" name="Google Shape;347;g106c691e3c3_1_22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48" name="Google Shape;348;g106c691e3c3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1042225"/>
            <a:ext cx="4876524" cy="1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06c691e3c3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75" y="3270746"/>
            <a:ext cx="8418250" cy="283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6c691e3c3_1_59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재정의(</a:t>
            </a:r>
            <a:r>
              <a:rPr lang="ko-KR"/>
              <a:t>n_clusters = 4) 라벨링에 대한 설명</a:t>
            </a:r>
            <a:endParaRPr/>
          </a:p>
        </p:txBody>
      </p:sp>
      <p:sp>
        <p:nvSpPr>
          <p:cNvPr id="356" name="Google Shape;356;g106c691e3c3_1_59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57" name="Google Shape;357;g106c691e3c3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1042213"/>
            <a:ext cx="4228123" cy="372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06c691e3c3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13" y="1817137"/>
            <a:ext cx="4332100" cy="29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06c691e3c3_1_59"/>
          <p:cNvPicPr preferRelativeResize="0"/>
          <p:nvPr/>
        </p:nvPicPr>
        <p:blipFill rotWithShape="1">
          <a:blip r:embed="rId5">
            <a:alphaModFix/>
          </a:blip>
          <a:srcRect b="70187" l="0" r="11394" t="0"/>
          <a:stretch/>
        </p:blipFill>
        <p:spPr>
          <a:xfrm>
            <a:off x="195000" y="5257275"/>
            <a:ext cx="5191700" cy="8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06c691e3c3_1_59"/>
          <p:cNvPicPr preferRelativeResize="0"/>
          <p:nvPr/>
        </p:nvPicPr>
        <p:blipFill rotWithShape="1">
          <a:blip r:embed="rId5">
            <a:alphaModFix/>
          </a:blip>
          <a:srcRect b="0" l="0" r="47039" t="35533"/>
          <a:stretch/>
        </p:blipFill>
        <p:spPr>
          <a:xfrm>
            <a:off x="5592625" y="5194500"/>
            <a:ext cx="2401101" cy="1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88945bb0a_5_0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재정의(n_clusters = 4) 라벨링에 대한 설명</a:t>
            </a:r>
            <a:endParaRPr/>
          </a:p>
        </p:txBody>
      </p:sp>
      <p:sp>
        <p:nvSpPr>
          <p:cNvPr id="367" name="Google Shape;367;g1088945bb0a_5_0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68" name="Google Shape;368;g1088945bb0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50" y="1194626"/>
            <a:ext cx="8119108" cy="533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88945bb0a_5_11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 재정의(n_clusters = 4) 라벨링에 대한 설명</a:t>
            </a:r>
            <a:endParaRPr/>
          </a:p>
        </p:txBody>
      </p:sp>
      <p:sp>
        <p:nvSpPr>
          <p:cNvPr id="375" name="Google Shape;375;g1088945bb0a_5_11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76" name="Google Shape;376;g1088945bb0a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25" y="1210476"/>
            <a:ext cx="6391145" cy="55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6c691e3c3_1_30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 알고리즘</a:t>
            </a:r>
            <a:endParaRPr/>
          </a:p>
        </p:txBody>
      </p:sp>
      <p:sp>
        <p:nvSpPr>
          <p:cNvPr id="383" name="Google Shape;383;g106c691e3c3_1_30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84" name="Google Shape;384;g106c691e3c3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7051"/>
            <a:ext cx="8839204" cy="214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8945bb0a_3_9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 알고리즘</a:t>
            </a:r>
            <a:endParaRPr/>
          </a:p>
        </p:txBody>
      </p:sp>
      <p:sp>
        <p:nvSpPr>
          <p:cNvPr id="391" name="Google Shape;391;g1088945bb0a_3_9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92" name="Google Shape;392;g1088945bb0a_3_9"/>
          <p:cNvPicPr preferRelativeResize="0"/>
          <p:nvPr/>
        </p:nvPicPr>
        <p:blipFill rotWithShape="1">
          <a:blip r:embed="rId3">
            <a:alphaModFix/>
          </a:blip>
          <a:srcRect b="1739" l="0" r="0" t="0"/>
          <a:stretch/>
        </p:blipFill>
        <p:spPr>
          <a:xfrm>
            <a:off x="315050" y="1422400"/>
            <a:ext cx="8513898" cy="4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88945bb0a_3_17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 알고리즘</a:t>
            </a:r>
            <a:endParaRPr/>
          </a:p>
        </p:txBody>
      </p:sp>
      <p:sp>
        <p:nvSpPr>
          <p:cNvPr id="399" name="Google Shape;399;g1088945bb0a_3_17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0" name="Google Shape;400;g1088945bb0a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1276"/>
            <a:ext cx="8839199" cy="207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6c691e3c3_1_52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407" name="Google Shape;407;g106c691e3c3_1_52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08" name="Google Shape;408;g106c691e3c3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50" y="870575"/>
            <a:ext cx="7803498" cy="57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 txBox="1"/>
          <p:nvPr>
            <p:ph type="ctrTitle"/>
          </p:nvPr>
        </p:nvSpPr>
        <p:spPr>
          <a:xfrm>
            <a:off x="1195302" y="2494986"/>
            <a:ext cx="4886183" cy="9340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algun Gothic"/>
              <a:buNone/>
            </a:pPr>
            <a:r>
              <a:rPr lang="ko-KR"/>
              <a:t>감사합니다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3"/>
          <p:cNvSpPr txBox="1"/>
          <p:nvPr>
            <p:ph type="title"/>
          </p:nvPr>
        </p:nvSpPr>
        <p:spPr>
          <a:xfrm>
            <a:off x="399011" y="365126"/>
            <a:ext cx="8024896" cy="677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주제 선정 계기</a:t>
            </a:r>
            <a:endParaRPr/>
          </a:p>
        </p:txBody>
      </p:sp>
      <p:sp>
        <p:nvSpPr>
          <p:cNvPr id="99" name="Google Shape;99;p3"/>
          <p:cNvSpPr txBox="1"/>
          <p:nvPr>
            <p:ph idx="12" type="sldNum"/>
          </p:nvPr>
        </p:nvSpPr>
        <p:spPr>
          <a:xfrm>
            <a:off x="8423907" y="6356351"/>
            <a:ext cx="4520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>
            <a:off x="4902205" y="1558916"/>
            <a:ext cx="3548928" cy="3590003"/>
            <a:chOff x="3730048" y="913581"/>
            <a:chExt cx="4731904" cy="4786671"/>
          </a:xfrm>
        </p:grpSpPr>
        <p:grpSp>
          <p:nvGrpSpPr>
            <p:cNvPr id="101" name="Google Shape;101;p3"/>
            <p:cNvGrpSpPr/>
            <p:nvPr/>
          </p:nvGrpSpPr>
          <p:grpSpPr>
            <a:xfrm>
              <a:off x="4929981" y="913581"/>
              <a:ext cx="2332038" cy="2692400"/>
              <a:chOff x="1502543" y="1611671"/>
              <a:chExt cx="2332038" cy="2692400"/>
            </a:xfrm>
          </p:grpSpPr>
          <p:grpSp>
            <p:nvGrpSpPr>
              <p:cNvPr id="102" name="Google Shape;102;p3"/>
              <p:cNvGrpSpPr/>
              <p:nvPr/>
            </p:nvGrpSpPr>
            <p:grpSpPr>
              <a:xfrm>
                <a:off x="1502543" y="1611671"/>
                <a:ext cx="2332038" cy="2692400"/>
                <a:chOff x="3763963" y="736600"/>
                <a:chExt cx="4664075" cy="5384800"/>
              </a:xfrm>
            </p:grpSpPr>
            <p:sp>
              <p:nvSpPr>
                <p:cNvPr id="103" name="Google Shape;103;p3"/>
                <p:cNvSpPr/>
                <p:nvPr/>
              </p:nvSpPr>
              <p:spPr>
                <a:xfrm>
                  <a:off x="3763963" y="736600"/>
                  <a:ext cx="4664075" cy="2692400"/>
                </a:xfrm>
                <a:custGeom>
                  <a:rect b="b" l="l" r="r" t="t"/>
                  <a:pathLst>
                    <a:path extrusionOk="0" h="1696" w="2938">
                      <a:moveTo>
                        <a:pt x="2938" y="848"/>
                      </a:moveTo>
                      <a:lnTo>
                        <a:pt x="2938" y="848"/>
                      </a:lnTo>
                      <a:lnTo>
                        <a:pt x="1470" y="0"/>
                      </a:lnTo>
                      <a:lnTo>
                        <a:pt x="0" y="848"/>
                      </a:lnTo>
                      <a:lnTo>
                        <a:pt x="0" y="848"/>
                      </a:lnTo>
                      <a:lnTo>
                        <a:pt x="1470" y="1696"/>
                      </a:lnTo>
                      <a:lnTo>
                        <a:pt x="1470" y="1696"/>
                      </a:lnTo>
                      <a:lnTo>
                        <a:pt x="2938" y="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3763963" y="2082800"/>
                  <a:ext cx="2333625" cy="4038600"/>
                </a:xfrm>
                <a:custGeom>
                  <a:rect b="b" l="l" r="r" t="t"/>
                  <a:pathLst>
                    <a:path extrusionOk="0" h="2544" w="1470">
                      <a:moveTo>
                        <a:pt x="1470" y="848"/>
                      </a:moveTo>
                      <a:lnTo>
                        <a:pt x="0" y="0"/>
                      </a:lnTo>
                      <a:lnTo>
                        <a:pt x="0" y="1696"/>
                      </a:lnTo>
                      <a:lnTo>
                        <a:pt x="1470" y="2544"/>
                      </a:lnTo>
                      <a:lnTo>
                        <a:pt x="1470" y="2544"/>
                      </a:lnTo>
                      <a:lnTo>
                        <a:pt x="1470" y="84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6097588" y="2082800"/>
                  <a:ext cx="2330450" cy="4038600"/>
                </a:xfrm>
                <a:custGeom>
                  <a:rect b="b" l="l" r="r" t="t"/>
                  <a:pathLst>
                    <a:path extrusionOk="0" h="2544" w="1468">
                      <a:moveTo>
                        <a:pt x="1468" y="0"/>
                      </a:moveTo>
                      <a:lnTo>
                        <a:pt x="0" y="848"/>
                      </a:lnTo>
                      <a:lnTo>
                        <a:pt x="0" y="2544"/>
                      </a:lnTo>
                      <a:lnTo>
                        <a:pt x="1468" y="1696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06" name="Google Shape;106;p3"/>
              <p:cNvSpPr txBox="1"/>
              <p:nvPr/>
            </p:nvSpPr>
            <p:spPr>
              <a:xfrm>
                <a:off x="1567350" y="2684191"/>
                <a:ext cx="2202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Culture</a:t>
                </a:r>
                <a:endParaRPr b="1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>
              <a:off x="3730048" y="3007852"/>
              <a:ext cx="4731904" cy="2692400"/>
              <a:chOff x="6192529" y="3007852"/>
              <a:chExt cx="4731904" cy="2692400"/>
            </a:xfrm>
          </p:grpSpPr>
          <p:grpSp>
            <p:nvGrpSpPr>
              <p:cNvPr id="108" name="Google Shape;108;p3"/>
              <p:cNvGrpSpPr/>
              <p:nvPr/>
            </p:nvGrpSpPr>
            <p:grpSpPr>
              <a:xfrm>
                <a:off x="6192529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3763963" y="736600"/>
                    <a:ext cx="4664075" cy="2692400"/>
                  </a:xfrm>
                  <a:custGeom>
                    <a:rect b="b" l="l" r="r" t="t"/>
                    <a:pathLst>
                      <a:path extrusionOk="0" h="1696" w="2938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3763963" y="2082800"/>
                    <a:ext cx="2333625" cy="4038600"/>
                  </a:xfrm>
                  <a:custGeom>
                    <a:rect b="b" l="l" r="r" t="t"/>
                    <a:pathLst>
                      <a:path extrusionOk="0" h="2544" w="1470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6097588" y="2082800"/>
                    <a:ext cx="2330450" cy="4038600"/>
                  </a:xfrm>
                  <a:custGeom>
                    <a:rect b="b" l="l" r="r" t="t"/>
                    <a:pathLst>
                      <a:path extrusionOk="0" h="2544" w="1468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113" name="Google Shape;113;p3"/>
                <p:cNvSpPr txBox="1"/>
                <p:nvPr/>
              </p:nvSpPr>
              <p:spPr>
                <a:xfrm>
                  <a:off x="1567350" y="2626191"/>
                  <a:ext cx="2202300" cy="6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2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4" name="Google Shape;114;p3"/>
              <p:cNvGrpSpPr/>
              <p:nvPr/>
            </p:nvGrpSpPr>
            <p:grpSpPr>
              <a:xfrm>
                <a:off x="8592395" y="3007852"/>
                <a:ext cx="2332038" cy="2692400"/>
                <a:chOff x="1502543" y="1611671"/>
                <a:chExt cx="2332038" cy="2692400"/>
              </a:xfrm>
            </p:grpSpPr>
            <p:grpSp>
              <p:nvGrpSpPr>
                <p:cNvPr id="115" name="Google Shape;115;p3"/>
                <p:cNvGrpSpPr/>
                <p:nvPr/>
              </p:nvGrpSpPr>
              <p:grpSpPr>
                <a:xfrm>
                  <a:off x="1502543" y="1611671"/>
                  <a:ext cx="2332038" cy="2692400"/>
                  <a:chOff x="3763963" y="736600"/>
                  <a:chExt cx="4664075" cy="5384800"/>
                </a:xfrm>
              </p:grpSpPr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3763963" y="736600"/>
                    <a:ext cx="4664075" cy="2692400"/>
                  </a:xfrm>
                  <a:custGeom>
                    <a:rect b="b" l="l" r="r" t="t"/>
                    <a:pathLst>
                      <a:path extrusionOk="0" h="1696" w="2938">
                        <a:moveTo>
                          <a:pt x="2938" y="848"/>
                        </a:moveTo>
                        <a:lnTo>
                          <a:pt x="2938" y="848"/>
                        </a:lnTo>
                        <a:lnTo>
                          <a:pt x="1470" y="0"/>
                        </a:lnTo>
                        <a:lnTo>
                          <a:pt x="0" y="848"/>
                        </a:lnTo>
                        <a:lnTo>
                          <a:pt x="0" y="848"/>
                        </a:lnTo>
                        <a:lnTo>
                          <a:pt x="1470" y="1696"/>
                        </a:lnTo>
                        <a:lnTo>
                          <a:pt x="1470" y="1696"/>
                        </a:lnTo>
                        <a:lnTo>
                          <a:pt x="2938" y="8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3763963" y="2082800"/>
                    <a:ext cx="2333625" cy="4038600"/>
                  </a:xfrm>
                  <a:custGeom>
                    <a:rect b="b" l="l" r="r" t="t"/>
                    <a:pathLst>
                      <a:path extrusionOk="0" h="2544" w="1470">
                        <a:moveTo>
                          <a:pt x="1470" y="848"/>
                        </a:moveTo>
                        <a:lnTo>
                          <a:pt x="0" y="0"/>
                        </a:lnTo>
                        <a:lnTo>
                          <a:pt x="0" y="1696"/>
                        </a:lnTo>
                        <a:lnTo>
                          <a:pt x="1470" y="2544"/>
                        </a:lnTo>
                        <a:lnTo>
                          <a:pt x="1470" y="2544"/>
                        </a:lnTo>
                        <a:lnTo>
                          <a:pt x="1470" y="84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6097588" y="2082800"/>
                    <a:ext cx="2330450" cy="4038600"/>
                  </a:xfrm>
                  <a:custGeom>
                    <a:rect b="b" l="l" r="r" t="t"/>
                    <a:pathLst>
                      <a:path extrusionOk="0" h="2544" w="1468">
                        <a:moveTo>
                          <a:pt x="1468" y="0"/>
                        </a:moveTo>
                        <a:lnTo>
                          <a:pt x="0" y="848"/>
                        </a:lnTo>
                        <a:lnTo>
                          <a:pt x="0" y="2544"/>
                        </a:lnTo>
                        <a:lnTo>
                          <a:pt x="1468" y="1696"/>
                        </a:lnTo>
                        <a:lnTo>
                          <a:pt x="146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35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119" name="Google Shape;119;p3"/>
                <p:cNvSpPr txBox="1"/>
                <p:nvPr/>
              </p:nvSpPr>
              <p:spPr>
                <a:xfrm>
                  <a:off x="1567417" y="2626191"/>
                  <a:ext cx="2202300" cy="6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Synergy</a:t>
                  </a:r>
                  <a:endParaRPr b="1" sz="2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20" name="Google Shape;120;p3"/>
          <p:cNvSpPr txBox="1"/>
          <p:nvPr/>
        </p:nvSpPr>
        <p:spPr>
          <a:xfrm>
            <a:off x="969000" y="2185295"/>
            <a:ext cx="1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121" name="Google Shape;121;p3"/>
          <p:cNvGrpSpPr/>
          <p:nvPr/>
        </p:nvGrpSpPr>
        <p:grpSpPr>
          <a:xfrm>
            <a:off x="523615" y="1892072"/>
            <a:ext cx="303189" cy="310005"/>
            <a:chOff x="3546475" y="2409825"/>
            <a:chExt cx="3552825" cy="4086225"/>
          </a:xfrm>
        </p:grpSpPr>
        <p:sp>
          <p:nvSpPr>
            <p:cNvPr id="122" name="Google Shape;122;p3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" name="Google Shape;126;p3"/>
          <p:cNvSpPr txBox="1"/>
          <p:nvPr/>
        </p:nvSpPr>
        <p:spPr>
          <a:xfrm>
            <a:off x="969000" y="4531925"/>
            <a:ext cx="354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ML기술과의 시너지 기대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-kmeans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523615" y="3269026"/>
            <a:ext cx="303189" cy="310005"/>
            <a:chOff x="3546475" y="2409825"/>
            <a:chExt cx="3552825" cy="4086225"/>
          </a:xfrm>
        </p:grpSpPr>
        <p:sp>
          <p:nvSpPr>
            <p:cNvPr id="128" name="Google Shape;128;p3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969000" y="3228900"/>
            <a:ext cx="27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정형적 데이터 수집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" name="Google Shape;133;p3"/>
          <p:cNvGrpSpPr/>
          <p:nvPr/>
        </p:nvGrpSpPr>
        <p:grpSpPr>
          <a:xfrm>
            <a:off x="523615" y="4645982"/>
            <a:ext cx="303189" cy="310005"/>
            <a:chOff x="3546475" y="2409825"/>
            <a:chExt cx="3552825" cy="4086225"/>
          </a:xfrm>
        </p:grpSpPr>
        <p:sp>
          <p:nvSpPr>
            <p:cNvPr id="134" name="Google Shape;134;p3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8" name="Google Shape;138;p3"/>
          <p:cNvSpPr txBox="1"/>
          <p:nvPr/>
        </p:nvSpPr>
        <p:spPr>
          <a:xfrm>
            <a:off x="4316750" y="38660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b="1"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968975" y="1866525"/>
            <a:ext cx="493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대중 문화의 비약적 발전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(CLASS101, SOUNDCLOUD 등)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399011" y="365126"/>
            <a:ext cx="8024896" cy="677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데이터 출처 및 전 처리 과정- 코드 </a:t>
            </a:r>
            <a:endParaRPr/>
          </a:p>
        </p:txBody>
      </p:sp>
      <p:sp>
        <p:nvSpPr>
          <p:cNvPr id="146" name="Google Shape;146;p5"/>
          <p:cNvSpPr txBox="1"/>
          <p:nvPr>
            <p:ph idx="12" type="sldNum"/>
          </p:nvPr>
        </p:nvSpPr>
        <p:spPr>
          <a:xfrm>
            <a:off x="8423907" y="6356351"/>
            <a:ext cx="4520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743425" y="1532525"/>
            <a:ext cx="7455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노래 데이터 출처</a:t>
            </a:r>
            <a:endParaRPr b="1"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Kaggle(Spotify music analysis)</a:t>
            </a:r>
            <a:endParaRPr b="1"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" name="Google Shape;148;p5"/>
          <p:cNvGrpSpPr/>
          <p:nvPr/>
        </p:nvGrpSpPr>
        <p:grpSpPr>
          <a:xfrm>
            <a:off x="534190" y="1638660"/>
            <a:ext cx="209261" cy="187966"/>
            <a:chOff x="3546475" y="2409825"/>
            <a:chExt cx="3552825" cy="4086225"/>
          </a:xfrm>
        </p:grpSpPr>
        <p:sp>
          <p:nvSpPr>
            <p:cNvPr id="149" name="Google Shape;149;p5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3" name="Google Shape;153;p5"/>
          <p:cNvSpPr txBox="1"/>
          <p:nvPr/>
        </p:nvSpPr>
        <p:spPr>
          <a:xfrm>
            <a:off x="743425" y="3228900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모든 변수들을 log처리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3b6df33cd_3_261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g103b6df33cd_3_261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데이터 출처 및 전 처리 과정- 코드 </a:t>
            </a:r>
            <a:endParaRPr/>
          </a:p>
        </p:txBody>
      </p:sp>
      <p:sp>
        <p:nvSpPr>
          <p:cNvPr id="160" name="Google Shape;160;g103b6df33cd_3_261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1" name="Google Shape;161;g103b6df33cd_3_261"/>
          <p:cNvSpPr txBox="1"/>
          <p:nvPr/>
        </p:nvSpPr>
        <p:spPr>
          <a:xfrm>
            <a:off x="743425" y="1605050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tempo, energy 등 변수들 사이에 단위수적 차이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2" name="Google Shape;162;g103b6df33cd_3_261"/>
          <p:cNvGrpSpPr/>
          <p:nvPr/>
        </p:nvGrpSpPr>
        <p:grpSpPr>
          <a:xfrm>
            <a:off x="534174" y="1711163"/>
            <a:ext cx="209261" cy="187966"/>
            <a:chOff x="3546475" y="2409825"/>
            <a:chExt cx="3552825" cy="4086225"/>
          </a:xfrm>
        </p:grpSpPr>
        <p:sp>
          <p:nvSpPr>
            <p:cNvPr id="163" name="Google Shape;163;g103b6df33cd_3_261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g103b6df33cd_3_261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g103b6df33cd_3_261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g103b6df33cd_3_261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7" name="Google Shape;167;g103b6df33cd_3_261"/>
          <p:cNvSpPr txBox="1"/>
          <p:nvPr/>
        </p:nvSpPr>
        <p:spPr>
          <a:xfrm>
            <a:off x="743425" y="2371850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변화관계의 절대량이 아닌 비율의 접근으로 unit별 차이 극복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g103b6df33cd_3_261"/>
          <p:cNvGrpSpPr/>
          <p:nvPr/>
        </p:nvGrpSpPr>
        <p:grpSpPr>
          <a:xfrm>
            <a:off x="534174" y="2477963"/>
            <a:ext cx="209261" cy="187966"/>
            <a:chOff x="3546475" y="2409825"/>
            <a:chExt cx="3552825" cy="4086225"/>
          </a:xfrm>
        </p:grpSpPr>
        <p:sp>
          <p:nvSpPr>
            <p:cNvPr id="169" name="Google Shape;169;g103b6df33cd_3_261"/>
            <p:cNvSpPr/>
            <p:nvPr/>
          </p:nvSpPr>
          <p:spPr>
            <a:xfrm>
              <a:off x="3600450" y="2463800"/>
              <a:ext cx="3444875" cy="1990725"/>
            </a:xfrm>
            <a:custGeom>
              <a:rect b="b" l="l" r="r" t="t"/>
              <a:pathLst>
                <a:path extrusionOk="0" h="1254" w="2170">
                  <a:moveTo>
                    <a:pt x="2170" y="626"/>
                  </a:moveTo>
                  <a:lnTo>
                    <a:pt x="2170" y="626"/>
                  </a:lnTo>
                  <a:lnTo>
                    <a:pt x="1084" y="0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1084" y="1254"/>
                  </a:lnTo>
                  <a:lnTo>
                    <a:pt x="1084" y="1254"/>
                  </a:lnTo>
                  <a:lnTo>
                    <a:pt x="2170" y="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g103b6df33cd_3_261"/>
            <p:cNvSpPr/>
            <p:nvPr/>
          </p:nvSpPr>
          <p:spPr>
            <a:xfrm>
              <a:off x="3600450" y="3457575"/>
              <a:ext cx="1720850" cy="2984500"/>
            </a:xfrm>
            <a:custGeom>
              <a:rect b="b" l="l" r="r" t="t"/>
              <a:pathLst>
                <a:path extrusionOk="0" h="1880" w="1084">
                  <a:moveTo>
                    <a:pt x="1084" y="628"/>
                  </a:moveTo>
                  <a:lnTo>
                    <a:pt x="0" y="0"/>
                  </a:lnTo>
                  <a:lnTo>
                    <a:pt x="0" y="1254"/>
                  </a:lnTo>
                  <a:lnTo>
                    <a:pt x="1084" y="1880"/>
                  </a:lnTo>
                  <a:lnTo>
                    <a:pt x="1084" y="1880"/>
                  </a:lnTo>
                  <a:lnTo>
                    <a:pt x="1084" y="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103b6df33cd_3_261"/>
            <p:cNvSpPr/>
            <p:nvPr/>
          </p:nvSpPr>
          <p:spPr>
            <a:xfrm>
              <a:off x="5321300" y="3457575"/>
              <a:ext cx="1724025" cy="2984500"/>
            </a:xfrm>
            <a:custGeom>
              <a:rect b="b" l="l" r="r" t="t"/>
              <a:pathLst>
                <a:path extrusionOk="0" h="1880" w="1086">
                  <a:moveTo>
                    <a:pt x="1086" y="0"/>
                  </a:moveTo>
                  <a:lnTo>
                    <a:pt x="0" y="628"/>
                  </a:lnTo>
                  <a:lnTo>
                    <a:pt x="0" y="1880"/>
                  </a:lnTo>
                  <a:lnTo>
                    <a:pt x="1086" y="125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103b6df33cd_3_261"/>
            <p:cNvSpPr/>
            <p:nvPr/>
          </p:nvSpPr>
          <p:spPr>
            <a:xfrm>
              <a:off x="3546475" y="2409825"/>
              <a:ext cx="3552825" cy="4086225"/>
            </a:xfrm>
            <a:custGeom>
              <a:rect b="b" l="l" r="r" t="t"/>
              <a:pathLst>
                <a:path extrusionOk="0" h="2574" w="2238">
                  <a:moveTo>
                    <a:pt x="2220" y="632"/>
                  </a:moveTo>
                  <a:lnTo>
                    <a:pt x="1136" y="4"/>
                  </a:lnTo>
                  <a:lnTo>
                    <a:pt x="1136" y="4"/>
                  </a:lnTo>
                  <a:lnTo>
                    <a:pt x="1126" y="2"/>
                  </a:lnTo>
                  <a:lnTo>
                    <a:pt x="1118" y="0"/>
                  </a:lnTo>
                  <a:lnTo>
                    <a:pt x="1110" y="2"/>
                  </a:lnTo>
                  <a:lnTo>
                    <a:pt x="1102" y="4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8" y="636"/>
                  </a:lnTo>
                  <a:lnTo>
                    <a:pt x="4" y="644"/>
                  </a:lnTo>
                  <a:lnTo>
                    <a:pt x="0" y="652"/>
                  </a:lnTo>
                  <a:lnTo>
                    <a:pt x="0" y="660"/>
                  </a:lnTo>
                  <a:lnTo>
                    <a:pt x="0" y="1914"/>
                  </a:lnTo>
                  <a:lnTo>
                    <a:pt x="0" y="1914"/>
                  </a:lnTo>
                  <a:lnTo>
                    <a:pt x="0" y="1922"/>
                  </a:lnTo>
                  <a:lnTo>
                    <a:pt x="4" y="1930"/>
                  </a:lnTo>
                  <a:lnTo>
                    <a:pt x="8" y="1938"/>
                  </a:lnTo>
                  <a:lnTo>
                    <a:pt x="16" y="1944"/>
                  </a:lnTo>
                  <a:lnTo>
                    <a:pt x="1102" y="2570"/>
                  </a:lnTo>
                  <a:lnTo>
                    <a:pt x="1102" y="2570"/>
                  </a:lnTo>
                  <a:lnTo>
                    <a:pt x="1110" y="2572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18" y="2574"/>
                  </a:lnTo>
                  <a:lnTo>
                    <a:pt x="1126" y="2572"/>
                  </a:lnTo>
                  <a:lnTo>
                    <a:pt x="1136" y="2570"/>
                  </a:lnTo>
                  <a:lnTo>
                    <a:pt x="2220" y="1944"/>
                  </a:lnTo>
                  <a:lnTo>
                    <a:pt x="2220" y="1944"/>
                  </a:lnTo>
                  <a:lnTo>
                    <a:pt x="2228" y="1938"/>
                  </a:lnTo>
                  <a:lnTo>
                    <a:pt x="2232" y="1930"/>
                  </a:lnTo>
                  <a:lnTo>
                    <a:pt x="2236" y="1922"/>
                  </a:lnTo>
                  <a:lnTo>
                    <a:pt x="2238" y="1914"/>
                  </a:lnTo>
                  <a:lnTo>
                    <a:pt x="2238" y="660"/>
                  </a:lnTo>
                  <a:lnTo>
                    <a:pt x="2238" y="660"/>
                  </a:lnTo>
                  <a:lnTo>
                    <a:pt x="2236" y="652"/>
                  </a:lnTo>
                  <a:lnTo>
                    <a:pt x="2232" y="644"/>
                  </a:lnTo>
                  <a:lnTo>
                    <a:pt x="2228" y="636"/>
                  </a:lnTo>
                  <a:lnTo>
                    <a:pt x="2220" y="632"/>
                  </a:lnTo>
                  <a:lnTo>
                    <a:pt x="2220" y="632"/>
                  </a:lnTo>
                  <a:close/>
                  <a:moveTo>
                    <a:pt x="1118" y="74"/>
                  </a:moveTo>
                  <a:lnTo>
                    <a:pt x="2134" y="660"/>
                  </a:lnTo>
                  <a:lnTo>
                    <a:pt x="1118" y="1248"/>
                  </a:lnTo>
                  <a:lnTo>
                    <a:pt x="102" y="660"/>
                  </a:lnTo>
                  <a:lnTo>
                    <a:pt x="1118" y="74"/>
                  </a:lnTo>
                  <a:close/>
                  <a:moveTo>
                    <a:pt x="1084" y="2480"/>
                  </a:moveTo>
                  <a:lnTo>
                    <a:pt x="68" y="1894"/>
                  </a:lnTo>
                  <a:lnTo>
                    <a:pt x="68" y="720"/>
                  </a:lnTo>
                  <a:lnTo>
                    <a:pt x="1084" y="1306"/>
                  </a:lnTo>
                  <a:lnTo>
                    <a:pt x="1084" y="2480"/>
                  </a:lnTo>
                  <a:close/>
                  <a:moveTo>
                    <a:pt x="2168" y="1894"/>
                  </a:moveTo>
                  <a:lnTo>
                    <a:pt x="1152" y="2480"/>
                  </a:lnTo>
                  <a:lnTo>
                    <a:pt x="1152" y="1306"/>
                  </a:lnTo>
                  <a:lnTo>
                    <a:pt x="1784" y="942"/>
                  </a:lnTo>
                  <a:lnTo>
                    <a:pt x="2168" y="720"/>
                  </a:lnTo>
                  <a:lnTo>
                    <a:pt x="2168" y="18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3b6df33cd_3_162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103b6df33cd_3_162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원본 데이터풀</a:t>
            </a:r>
            <a:endParaRPr/>
          </a:p>
        </p:txBody>
      </p:sp>
      <p:sp>
        <p:nvSpPr>
          <p:cNvPr id="179" name="Google Shape;179;g103b6df33cd_3_162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180" name="Google Shape;180;g103b6df33cd_3_162"/>
          <p:cNvGraphicFramePr/>
          <p:nvPr/>
        </p:nvGraphicFramePr>
        <p:xfrm>
          <a:off x="260538" y="112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{00082C4D-3F57-4C1B-A9E6-3466F012C631}</a:tableStyleId>
              </a:tblPr>
              <a:tblGrid>
                <a:gridCol w="474500"/>
                <a:gridCol w="1204350"/>
                <a:gridCol w="1299225"/>
                <a:gridCol w="1333375"/>
                <a:gridCol w="1258700"/>
                <a:gridCol w="382850"/>
                <a:gridCol w="951000"/>
                <a:gridCol w="1718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instance_id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artist_name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track_name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popularity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valence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music_genre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32894.0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Röyksopp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Night Out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27.0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0.759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electronic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46652.0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Thievery Corporation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The shining Path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0.531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electronic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30097.0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Dillon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Hurricane</a:t>
                      </a:r>
                      <a:endParaRPr b="1" sz="15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28.0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0.333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electronic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/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/>
                    </a:p>
                  </a:txBody>
                  <a:tcPr marT="57150" marB="57150" marR="57150" marL="571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...</a:t>
                      </a:r>
                      <a:endParaRPr b="1" sz="1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1" name="Google Shape;181;g103b6df33cd_3_162"/>
          <p:cNvPicPr preferRelativeResize="0"/>
          <p:nvPr/>
        </p:nvPicPr>
        <p:blipFill rotWithShape="1">
          <a:blip r:embed="rId3">
            <a:alphaModFix/>
          </a:blip>
          <a:srcRect b="0" l="710" r="-709" t="0"/>
          <a:stretch/>
        </p:blipFill>
        <p:spPr>
          <a:xfrm>
            <a:off x="321651" y="4627238"/>
            <a:ext cx="8622925" cy="15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db61318c_3_0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106db61318c_3_0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원본 데이터풀- 변수 설명</a:t>
            </a:r>
            <a:endParaRPr/>
          </a:p>
        </p:txBody>
      </p:sp>
      <p:sp>
        <p:nvSpPr>
          <p:cNvPr id="188" name="Google Shape;188;g106db61318c_3_0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9" name="Google Shape;189;g106db61318c_3_0"/>
          <p:cNvSpPr txBox="1"/>
          <p:nvPr/>
        </p:nvSpPr>
        <p:spPr>
          <a:xfrm>
            <a:off x="443300" y="990550"/>
            <a:ext cx="7455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popularity: 차트 포인트 수 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acousticness: 음향성(어쿠스틱 및 비전자 악기)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danceability: 강하고, 규칙적인 비트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duration_ms: 음악 지속 시간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energy: 강렬하고, 역동적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Instrumentalness: 보컬의 비포함도(악기의 비중)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key: 키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mode: 장/단조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liveness: 라이브 공연 여부(관객의 소리)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loudness: 데시벨 수준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speechiness: 구어의 존재 여부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tempo: bpm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valence: </a:t>
            </a:r>
            <a:r>
              <a:rPr b="1" lang="ko-KR" sz="19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노래의 긍정성(경쾌)</a:t>
            </a:r>
            <a:endParaRPr b="1" sz="19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3b6df33cd_3_192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03b6df33cd_3_192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데이터 출처 및 전 처리 과정</a:t>
            </a:r>
            <a:endParaRPr/>
          </a:p>
        </p:txBody>
      </p:sp>
      <p:sp>
        <p:nvSpPr>
          <p:cNvPr id="196" name="Google Shape;196;g103b6df33cd_3_192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97" name="Google Shape;197;g103b6df33cd_3_192"/>
          <p:cNvPicPr preferRelativeResize="0"/>
          <p:nvPr/>
        </p:nvPicPr>
        <p:blipFill rotWithShape="1">
          <a:blip r:embed="rId3">
            <a:alphaModFix/>
          </a:blip>
          <a:srcRect b="0" l="0" r="3818" t="0"/>
          <a:stretch/>
        </p:blipFill>
        <p:spPr>
          <a:xfrm>
            <a:off x="643900" y="1881950"/>
            <a:ext cx="8175228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03b6df33cd_3_192"/>
          <p:cNvPicPr preferRelativeResize="0"/>
          <p:nvPr/>
        </p:nvPicPr>
        <p:blipFill rotWithShape="1">
          <a:blip r:embed="rId4">
            <a:alphaModFix/>
          </a:blip>
          <a:srcRect b="0" l="0" r="-3971" t="0"/>
          <a:stretch/>
        </p:blipFill>
        <p:spPr>
          <a:xfrm>
            <a:off x="643900" y="3166050"/>
            <a:ext cx="8500101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03b6df33cd_3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00" y="4561850"/>
            <a:ext cx="8175228" cy="16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03b6df33cd_3_192"/>
          <p:cNvSpPr txBox="1"/>
          <p:nvPr/>
        </p:nvSpPr>
        <p:spPr>
          <a:xfrm>
            <a:off x="399000" y="1042225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algun Gothic"/>
              <a:buAutoNum type="arabicPeriod"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 컬럼 정렬 및 float 처리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b6df33cd_3_311"/>
          <p:cNvSpPr/>
          <p:nvPr/>
        </p:nvSpPr>
        <p:spPr>
          <a:xfrm>
            <a:off x="4902200" y="0"/>
            <a:ext cx="4241800" cy="6858000"/>
          </a:xfrm>
          <a:custGeom>
            <a:rect b="b" l="l" r="r" t="t"/>
            <a:pathLst>
              <a:path extrusionOk="0" h="4320" w="2672">
                <a:moveTo>
                  <a:pt x="2672" y="96"/>
                </a:moveTo>
                <a:lnTo>
                  <a:pt x="2672" y="86"/>
                </a:lnTo>
                <a:lnTo>
                  <a:pt x="2492" y="190"/>
                </a:lnTo>
                <a:lnTo>
                  <a:pt x="2164" y="0"/>
                </a:lnTo>
                <a:lnTo>
                  <a:pt x="2148" y="0"/>
                </a:lnTo>
                <a:lnTo>
                  <a:pt x="2490" y="196"/>
                </a:lnTo>
                <a:lnTo>
                  <a:pt x="2490" y="1146"/>
                </a:lnTo>
                <a:lnTo>
                  <a:pt x="1666" y="672"/>
                </a:lnTo>
                <a:lnTo>
                  <a:pt x="1666" y="0"/>
                </a:lnTo>
                <a:lnTo>
                  <a:pt x="1660" y="0"/>
                </a:lnTo>
                <a:lnTo>
                  <a:pt x="1660" y="672"/>
                </a:lnTo>
                <a:lnTo>
                  <a:pt x="1390" y="826"/>
                </a:lnTo>
                <a:lnTo>
                  <a:pt x="838" y="1146"/>
                </a:lnTo>
                <a:lnTo>
                  <a:pt x="838" y="196"/>
                </a:lnTo>
                <a:lnTo>
                  <a:pt x="1178" y="0"/>
                </a:lnTo>
                <a:lnTo>
                  <a:pt x="1164" y="0"/>
                </a:lnTo>
                <a:lnTo>
                  <a:pt x="834" y="190"/>
                </a:lnTo>
                <a:lnTo>
                  <a:pt x="504" y="0"/>
                </a:lnTo>
                <a:lnTo>
                  <a:pt x="490" y="0"/>
                </a:lnTo>
                <a:lnTo>
                  <a:pt x="830" y="196"/>
                </a:lnTo>
                <a:lnTo>
                  <a:pt x="830" y="1146"/>
                </a:lnTo>
                <a:lnTo>
                  <a:pt x="8" y="672"/>
                </a:lnTo>
                <a:lnTo>
                  <a:pt x="8" y="0"/>
                </a:lnTo>
                <a:lnTo>
                  <a:pt x="0" y="0"/>
                </a:lnTo>
                <a:lnTo>
                  <a:pt x="0" y="676"/>
                </a:lnTo>
                <a:lnTo>
                  <a:pt x="826" y="1152"/>
                </a:lnTo>
                <a:lnTo>
                  <a:pt x="826" y="1152"/>
                </a:lnTo>
                <a:lnTo>
                  <a:pt x="830" y="1154"/>
                </a:lnTo>
                <a:lnTo>
                  <a:pt x="830" y="2108"/>
                </a:lnTo>
                <a:lnTo>
                  <a:pt x="2" y="2586"/>
                </a:lnTo>
                <a:lnTo>
                  <a:pt x="0" y="2584"/>
                </a:lnTo>
                <a:lnTo>
                  <a:pt x="0" y="2588"/>
                </a:lnTo>
                <a:lnTo>
                  <a:pt x="0" y="2592"/>
                </a:lnTo>
                <a:lnTo>
                  <a:pt x="0" y="3550"/>
                </a:lnTo>
                <a:lnTo>
                  <a:pt x="824" y="4026"/>
                </a:lnTo>
                <a:lnTo>
                  <a:pt x="824" y="4026"/>
                </a:lnTo>
                <a:lnTo>
                  <a:pt x="828" y="4028"/>
                </a:lnTo>
                <a:lnTo>
                  <a:pt x="828" y="4032"/>
                </a:lnTo>
                <a:lnTo>
                  <a:pt x="828" y="4032"/>
                </a:lnTo>
                <a:lnTo>
                  <a:pt x="828" y="4032"/>
                </a:lnTo>
                <a:lnTo>
                  <a:pt x="832" y="4030"/>
                </a:lnTo>
                <a:lnTo>
                  <a:pt x="1332" y="4320"/>
                </a:lnTo>
                <a:lnTo>
                  <a:pt x="1348" y="4320"/>
                </a:lnTo>
                <a:lnTo>
                  <a:pt x="838" y="4026"/>
                </a:lnTo>
                <a:lnTo>
                  <a:pt x="1516" y="3636"/>
                </a:lnTo>
                <a:lnTo>
                  <a:pt x="1662" y="3552"/>
                </a:lnTo>
                <a:lnTo>
                  <a:pt x="2484" y="4026"/>
                </a:lnTo>
                <a:lnTo>
                  <a:pt x="1974" y="4320"/>
                </a:lnTo>
                <a:lnTo>
                  <a:pt x="1988" y="4320"/>
                </a:lnTo>
                <a:lnTo>
                  <a:pt x="2488" y="4032"/>
                </a:lnTo>
                <a:lnTo>
                  <a:pt x="2488" y="4032"/>
                </a:lnTo>
                <a:lnTo>
                  <a:pt x="2488" y="4032"/>
                </a:lnTo>
                <a:lnTo>
                  <a:pt x="2490" y="4030"/>
                </a:lnTo>
                <a:lnTo>
                  <a:pt x="2672" y="4136"/>
                </a:lnTo>
                <a:lnTo>
                  <a:pt x="2672" y="4126"/>
                </a:lnTo>
                <a:lnTo>
                  <a:pt x="2498" y="4026"/>
                </a:lnTo>
                <a:lnTo>
                  <a:pt x="2672" y="3926"/>
                </a:lnTo>
                <a:lnTo>
                  <a:pt x="2672" y="3918"/>
                </a:lnTo>
                <a:lnTo>
                  <a:pt x="2494" y="4020"/>
                </a:lnTo>
                <a:lnTo>
                  <a:pt x="2494" y="3070"/>
                </a:lnTo>
                <a:lnTo>
                  <a:pt x="2672" y="2968"/>
                </a:lnTo>
                <a:lnTo>
                  <a:pt x="2672" y="2960"/>
                </a:lnTo>
                <a:lnTo>
                  <a:pt x="2492" y="3064"/>
                </a:lnTo>
                <a:lnTo>
                  <a:pt x="1670" y="2590"/>
                </a:lnTo>
                <a:lnTo>
                  <a:pt x="1924" y="2442"/>
                </a:lnTo>
                <a:lnTo>
                  <a:pt x="2492" y="2114"/>
                </a:lnTo>
                <a:lnTo>
                  <a:pt x="2672" y="2220"/>
                </a:lnTo>
                <a:lnTo>
                  <a:pt x="2672" y="2210"/>
                </a:lnTo>
                <a:lnTo>
                  <a:pt x="2496" y="2108"/>
                </a:lnTo>
                <a:lnTo>
                  <a:pt x="2496" y="1158"/>
                </a:lnTo>
                <a:lnTo>
                  <a:pt x="2590" y="1214"/>
                </a:lnTo>
                <a:lnTo>
                  <a:pt x="2672" y="1260"/>
                </a:lnTo>
                <a:lnTo>
                  <a:pt x="2672" y="1252"/>
                </a:lnTo>
                <a:lnTo>
                  <a:pt x="2500" y="1152"/>
                </a:lnTo>
                <a:lnTo>
                  <a:pt x="2672" y="1052"/>
                </a:lnTo>
                <a:lnTo>
                  <a:pt x="2672" y="1044"/>
                </a:lnTo>
                <a:lnTo>
                  <a:pt x="2496" y="1146"/>
                </a:lnTo>
                <a:lnTo>
                  <a:pt x="2496" y="196"/>
                </a:lnTo>
                <a:lnTo>
                  <a:pt x="2672" y="96"/>
                </a:lnTo>
                <a:close/>
                <a:moveTo>
                  <a:pt x="828" y="4020"/>
                </a:moveTo>
                <a:lnTo>
                  <a:pt x="6" y="3546"/>
                </a:lnTo>
                <a:lnTo>
                  <a:pt x="6" y="2596"/>
                </a:lnTo>
                <a:lnTo>
                  <a:pt x="108" y="2654"/>
                </a:lnTo>
                <a:lnTo>
                  <a:pt x="828" y="3070"/>
                </a:lnTo>
                <a:lnTo>
                  <a:pt x="828" y="4020"/>
                </a:lnTo>
                <a:close/>
                <a:moveTo>
                  <a:pt x="304" y="2760"/>
                </a:moveTo>
                <a:lnTo>
                  <a:pt x="10" y="2590"/>
                </a:lnTo>
                <a:lnTo>
                  <a:pt x="832" y="2114"/>
                </a:lnTo>
                <a:lnTo>
                  <a:pt x="1654" y="2590"/>
                </a:lnTo>
                <a:lnTo>
                  <a:pt x="832" y="3064"/>
                </a:lnTo>
                <a:lnTo>
                  <a:pt x="304" y="2760"/>
                </a:lnTo>
                <a:close/>
                <a:moveTo>
                  <a:pt x="1658" y="3544"/>
                </a:moveTo>
                <a:lnTo>
                  <a:pt x="836" y="4020"/>
                </a:lnTo>
                <a:lnTo>
                  <a:pt x="836" y="3070"/>
                </a:lnTo>
                <a:lnTo>
                  <a:pt x="1658" y="2596"/>
                </a:lnTo>
                <a:lnTo>
                  <a:pt x="1658" y="3544"/>
                </a:lnTo>
                <a:close/>
                <a:moveTo>
                  <a:pt x="1658" y="2582"/>
                </a:moveTo>
                <a:lnTo>
                  <a:pt x="836" y="2108"/>
                </a:lnTo>
                <a:lnTo>
                  <a:pt x="836" y="1158"/>
                </a:lnTo>
                <a:lnTo>
                  <a:pt x="1658" y="1634"/>
                </a:lnTo>
                <a:lnTo>
                  <a:pt x="1658" y="2582"/>
                </a:lnTo>
                <a:close/>
                <a:moveTo>
                  <a:pt x="1420" y="1488"/>
                </a:moveTo>
                <a:lnTo>
                  <a:pt x="840" y="1152"/>
                </a:lnTo>
                <a:lnTo>
                  <a:pt x="1398" y="830"/>
                </a:lnTo>
                <a:lnTo>
                  <a:pt x="1662" y="678"/>
                </a:lnTo>
                <a:lnTo>
                  <a:pt x="2484" y="1152"/>
                </a:lnTo>
                <a:lnTo>
                  <a:pt x="1662" y="1628"/>
                </a:lnTo>
                <a:lnTo>
                  <a:pt x="1420" y="1488"/>
                </a:lnTo>
                <a:close/>
                <a:moveTo>
                  <a:pt x="2488" y="3070"/>
                </a:moveTo>
                <a:lnTo>
                  <a:pt x="2488" y="4020"/>
                </a:lnTo>
                <a:lnTo>
                  <a:pt x="1666" y="3546"/>
                </a:lnTo>
                <a:lnTo>
                  <a:pt x="1666" y="2596"/>
                </a:lnTo>
                <a:lnTo>
                  <a:pt x="2488" y="3070"/>
                </a:lnTo>
                <a:close/>
                <a:moveTo>
                  <a:pt x="2488" y="2108"/>
                </a:moveTo>
                <a:lnTo>
                  <a:pt x="1666" y="2582"/>
                </a:lnTo>
                <a:lnTo>
                  <a:pt x="1666" y="1634"/>
                </a:lnTo>
                <a:lnTo>
                  <a:pt x="2488" y="1158"/>
                </a:lnTo>
                <a:lnTo>
                  <a:pt x="2488" y="21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103b6df33cd_3_311"/>
          <p:cNvSpPr txBox="1"/>
          <p:nvPr>
            <p:ph type="title"/>
          </p:nvPr>
        </p:nvSpPr>
        <p:spPr>
          <a:xfrm>
            <a:off x="399011" y="365126"/>
            <a:ext cx="80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algun Gothic"/>
              <a:buNone/>
            </a:pPr>
            <a:r>
              <a:rPr lang="ko-KR"/>
              <a:t>데이터 출처 및 전 처리 과정</a:t>
            </a:r>
            <a:endParaRPr/>
          </a:p>
        </p:txBody>
      </p:sp>
      <p:sp>
        <p:nvSpPr>
          <p:cNvPr id="207" name="Google Shape;207;g103b6df33cd_3_311"/>
          <p:cNvSpPr txBox="1"/>
          <p:nvPr>
            <p:ph idx="12" type="sldNum"/>
          </p:nvPr>
        </p:nvSpPr>
        <p:spPr>
          <a:xfrm>
            <a:off x="8423907" y="6356351"/>
            <a:ext cx="45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08" name="Google Shape;208;g103b6df33cd_3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0" y="1582850"/>
            <a:ext cx="8332251" cy="1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03b6df33cd_3_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50" y="3425375"/>
            <a:ext cx="8332251" cy="1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03b6df33cd_3_311"/>
          <p:cNvPicPr preferRelativeResize="0"/>
          <p:nvPr/>
        </p:nvPicPr>
        <p:blipFill rotWithShape="1">
          <a:blip r:embed="rId5">
            <a:alphaModFix/>
          </a:blip>
          <a:srcRect b="-23992" l="0" r="0" t="0"/>
          <a:stretch/>
        </p:blipFill>
        <p:spPr>
          <a:xfrm>
            <a:off x="543750" y="5383300"/>
            <a:ext cx="8332250" cy="17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03b6df33cd_3_311"/>
          <p:cNvSpPr txBox="1"/>
          <p:nvPr/>
        </p:nvSpPr>
        <p:spPr>
          <a:xfrm>
            <a:off x="399000" y="1042225"/>
            <a:ext cx="7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원핫 인코딩 및 최종 모델 전처리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발표_포토_사업계획서_메인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8FA2"/>
      </a:accent1>
      <a:accent2>
        <a:srgbClr val="CADEE0"/>
      </a:accent2>
      <a:accent3>
        <a:srgbClr val="1F8090"/>
      </a:accent3>
      <a:accent4>
        <a:srgbClr val="1B7786"/>
      </a:accent4>
      <a:accent5>
        <a:srgbClr val="438CC1"/>
      </a:accent5>
      <a:accent6>
        <a:srgbClr val="8DB90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2015-02-26T06:34:12Z</dcterms:created>
  <dc:creator>㈜비즈폼</dc:creator>
</cp:coreProperties>
</file>